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22" r:id="rId4"/>
    <p:sldId id="261" r:id="rId5"/>
    <p:sldId id="272" r:id="rId6"/>
    <p:sldId id="284" r:id="rId7"/>
    <p:sldId id="260" r:id="rId8"/>
    <p:sldId id="265" r:id="rId9"/>
    <p:sldId id="294" r:id="rId10"/>
    <p:sldId id="296" r:id="rId11"/>
    <p:sldId id="295" r:id="rId12"/>
    <p:sldId id="266" r:id="rId13"/>
    <p:sldId id="298" r:id="rId14"/>
    <p:sldId id="297" r:id="rId15"/>
    <p:sldId id="267" r:id="rId16"/>
    <p:sldId id="258" r:id="rId17"/>
    <p:sldId id="268" r:id="rId18"/>
    <p:sldId id="273" r:id="rId19"/>
    <p:sldId id="276" r:id="rId20"/>
    <p:sldId id="274" r:id="rId21"/>
    <p:sldId id="275" r:id="rId22"/>
    <p:sldId id="277" r:id="rId23"/>
    <p:sldId id="281" r:id="rId24"/>
    <p:sldId id="280" r:id="rId25"/>
    <p:sldId id="279" r:id="rId26"/>
    <p:sldId id="282" r:id="rId27"/>
    <p:sldId id="301" r:id="rId28"/>
    <p:sldId id="302" r:id="rId29"/>
    <p:sldId id="303" r:id="rId30"/>
    <p:sldId id="263" r:id="rId31"/>
    <p:sldId id="283" r:id="rId32"/>
    <p:sldId id="278" r:id="rId33"/>
    <p:sldId id="285" r:id="rId34"/>
    <p:sldId id="288" r:id="rId35"/>
    <p:sldId id="287" r:id="rId36"/>
    <p:sldId id="286" r:id="rId37"/>
    <p:sldId id="289" r:id="rId38"/>
    <p:sldId id="293" r:id="rId39"/>
    <p:sldId id="292" r:id="rId40"/>
    <p:sldId id="291" r:id="rId41"/>
    <p:sldId id="299" r:id="rId42"/>
    <p:sldId id="290" r:id="rId43"/>
    <p:sldId id="300" r:id="rId44"/>
    <p:sldId id="305" r:id="rId45"/>
    <p:sldId id="309" r:id="rId46"/>
    <p:sldId id="310" r:id="rId47"/>
    <p:sldId id="311" r:id="rId48"/>
    <p:sldId id="307" r:id="rId49"/>
    <p:sldId id="321" r:id="rId50"/>
    <p:sldId id="312" r:id="rId51"/>
    <p:sldId id="308" r:id="rId52"/>
    <p:sldId id="264" r:id="rId53"/>
    <p:sldId id="313" r:id="rId54"/>
    <p:sldId id="314" r:id="rId55"/>
    <p:sldId id="315" r:id="rId56"/>
    <p:sldId id="317" r:id="rId57"/>
    <p:sldId id="316" r:id="rId58"/>
    <p:sldId id="320" r:id="rId59"/>
    <p:sldId id="318" r:id="rId60"/>
    <p:sldId id="31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067"/>
    <a:srgbClr val="E3690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13" autoAdjust="0"/>
  </p:normalViewPr>
  <p:slideViewPr>
    <p:cSldViewPr>
      <p:cViewPr varScale="1">
        <p:scale>
          <a:sx n="111" d="100"/>
          <a:sy n="111" d="100"/>
        </p:scale>
        <p:origin x="-15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2</c:v>
                </c:pt>
              </c:strCache>
            </c:strRef>
          </c:tx>
          <c:invertIfNegative val="0"/>
          <c:cat>
            <c:strRef>
              <c:f>Sheet1!$A$2:$A$37</c:f>
              <c:strCache>
                <c:ptCount val="36"/>
                <c:pt idx="0">
                  <c:v>Balsa</c:v>
                </c:pt>
                <c:pt idx="1">
                  <c:v>Cottonwood</c:v>
                </c:pt>
                <c:pt idx="2">
                  <c:v>E. White Pine</c:v>
                </c:pt>
                <c:pt idx="3">
                  <c:v>Basswood</c:v>
                </c:pt>
                <c:pt idx="4">
                  <c:v>Yellow Poplar</c:v>
                </c:pt>
                <c:pt idx="5">
                  <c:v>S. Catalpa</c:v>
                </c:pt>
                <c:pt idx="6">
                  <c:v>Bald Cypress</c:v>
                </c:pt>
                <c:pt idx="7">
                  <c:v>Yellow Pine</c:v>
                </c:pt>
                <c:pt idx="8">
                  <c:v>Silver Maple</c:v>
                </c:pt>
                <c:pt idx="9">
                  <c:v>Box Elder</c:v>
                </c:pt>
                <c:pt idx="10">
                  <c:v>Sycamore</c:v>
                </c:pt>
                <c:pt idx="11">
                  <c:v>American Elm</c:v>
                </c:pt>
                <c:pt idx="12">
                  <c:v>Sweetgum</c:v>
                </c:pt>
                <c:pt idx="13">
                  <c:v>Hackberry</c:v>
                </c:pt>
                <c:pt idx="14">
                  <c:v>E. Red Cedar</c:v>
                </c:pt>
                <c:pt idx="15">
                  <c:v>Black Cherry</c:v>
                </c:pt>
                <c:pt idx="16">
                  <c:v>Black Walnut </c:v>
                </c:pt>
                <c:pt idx="17">
                  <c:v>American Holly</c:v>
                </c:pt>
                <c:pt idx="18">
                  <c:v>S. Magnolia </c:v>
                </c:pt>
                <c:pt idx="19">
                  <c:v>Red Oak</c:v>
                </c:pt>
                <c:pt idx="20">
                  <c:v>Water Oak</c:v>
                </c:pt>
                <c:pt idx="21">
                  <c:v>American Beech</c:v>
                </c:pt>
                <c:pt idx="22">
                  <c:v>Cedar Elm</c:v>
                </c:pt>
                <c:pt idx="23">
                  <c:v>White Ash</c:v>
                </c:pt>
                <c:pt idx="24">
                  <c:v>Post Oak</c:v>
                </c:pt>
                <c:pt idx="25">
                  <c:v>White Oak</c:v>
                </c:pt>
                <c:pt idx="26">
                  <c:v>Hard Maple</c:v>
                </c:pt>
                <c:pt idx="27">
                  <c:v>Honey locust</c:v>
                </c:pt>
                <c:pt idx="28">
                  <c:v>Black Locust</c:v>
                </c:pt>
                <c:pt idx="29">
                  <c:v>Hickory/Pecan</c:v>
                </c:pt>
                <c:pt idx="30">
                  <c:v>Osage Orange</c:v>
                </c:pt>
                <c:pt idx="31">
                  <c:v>Persimmon</c:v>
                </c:pt>
                <c:pt idx="32">
                  <c:v>Mesquite</c:v>
                </c:pt>
                <c:pt idx="33">
                  <c:v>Live Oak</c:v>
                </c:pt>
                <c:pt idx="34">
                  <c:v>Ebony</c:v>
                </c:pt>
                <c:pt idx="35">
                  <c:v>Lignum vitae</c:v>
                </c:pt>
              </c:strCache>
            </c:strRef>
          </c:cat>
          <c:val>
            <c:numRef>
              <c:f>Sheet1!$B$2:$B$37</c:f>
              <c:numCache>
                <c:formatCode>General</c:formatCode>
                <c:ptCount val="36"/>
                <c:pt idx="0">
                  <c:v>100</c:v>
                </c:pt>
                <c:pt idx="1">
                  <c:v>300</c:v>
                </c:pt>
                <c:pt idx="2">
                  <c:v>380</c:v>
                </c:pt>
                <c:pt idx="3">
                  <c:v>410</c:v>
                </c:pt>
                <c:pt idx="4">
                  <c:v>540</c:v>
                </c:pt>
                <c:pt idx="5">
                  <c:v>550</c:v>
                </c:pt>
                <c:pt idx="6">
                  <c:v>570</c:v>
                </c:pt>
                <c:pt idx="7">
                  <c:v>690</c:v>
                </c:pt>
                <c:pt idx="8">
                  <c:v>700</c:v>
                </c:pt>
                <c:pt idx="9">
                  <c:v>720</c:v>
                </c:pt>
                <c:pt idx="10">
                  <c:v>770</c:v>
                </c:pt>
                <c:pt idx="11">
                  <c:v>830</c:v>
                </c:pt>
                <c:pt idx="12">
                  <c:v>850</c:v>
                </c:pt>
                <c:pt idx="13">
                  <c:v>880</c:v>
                </c:pt>
                <c:pt idx="14">
                  <c:v>900</c:v>
                </c:pt>
                <c:pt idx="15">
                  <c:v>950</c:v>
                </c:pt>
                <c:pt idx="16">
                  <c:v>1010</c:v>
                </c:pt>
                <c:pt idx="17">
                  <c:v>1020</c:v>
                </c:pt>
                <c:pt idx="18">
                  <c:v>1020</c:v>
                </c:pt>
                <c:pt idx="19">
                  <c:v>1060</c:v>
                </c:pt>
                <c:pt idx="20">
                  <c:v>1190</c:v>
                </c:pt>
                <c:pt idx="21">
                  <c:v>1300</c:v>
                </c:pt>
                <c:pt idx="22">
                  <c:v>1320</c:v>
                </c:pt>
                <c:pt idx="23">
                  <c:v>1320</c:v>
                </c:pt>
                <c:pt idx="24">
                  <c:v>1360</c:v>
                </c:pt>
                <c:pt idx="25">
                  <c:v>1360</c:v>
                </c:pt>
                <c:pt idx="26">
                  <c:v>1450</c:v>
                </c:pt>
                <c:pt idx="27">
                  <c:v>1580</c:v>
                </c:pt>
                <c:pt idx="28">
                  <c:v>1700</c:v>
                </c:pt>
                <c:pt idx="29">
                  <c:v>1820</c:v>
                </c:pt>
                <c:pt idx="30">
                  <c:v>2040</c:v>
                </c:pt>
                <c:pt idx="31">
                  <c:v>2300</c:v>
                </c:pt>
                <c:pt idx="32">
                  <c:v>2345</c:v>
                </c:pt>
                <c:pt idx="33">
                  <c:v>2680</c:v>
                </c:pt>
                <c:pt idx="34">
                  <c:v>3220</c:v>
                </c:pt>
                <c:pt idx="35">
                  <c:v>4500</c:v>
                </c:pt>
              </c:numCache>
            </c:numRef>
          </c:val>
        </c:ser>
        <c:dLbls>
          <c:showLegendKey val="0"/>
          <c:showVal val="0"/>
          <c:showCatName val="0"/>
          <c:showSerName val="0"/>
          <c:showPercent val="0"/>
          <c:showBubbleSize val="0"/>
        </c:dLbls>
        <c:gapWidth val="150"/>
        <c:axId val="341617280"/>
        <c:axId val="341684608"/>
      </c:barChart>
      <c:catAx>
        <c:axId val="341617280"/>
        <c:scaling>
          <c:orientation val="minMax"/>
        </c:scaling>
        <c:delete val="0"/>
        <c:axPos val="l"/>
        <c:majorTickMark val="out"/>
        <c:minorTickMark val="none"/>
        <c:tickLblPos val="nextTo"/>
        <c:crossAx val="341684608"/>
        <c:crosses val="autoZero"/>
        <c:auto val="1"/>
        <c:lblAlgn val="ctr"/>
        <c:lblOffset val="100"/>
        <c:noMultiLvlLbl val="0"/>
      </c:catAx>
      <c:valAx>
        <c:axId val="341684608"/>
        <c:scaling>
          <c:orientation val="minMax"/>
        </c:scaling>
        <c:delete val="0"/>
        <c:axPos val="b"/>
        <c:majorGridlines/>
        <c:numFmt formatCode="General" sourceLinked="1"/>
        <c:majorTickMark val="out"/>
        <c:minorTickMark val="none"/>
        <c:tickLblPos val="nextTo"/>
        <c:crossAx val="341617280"/>
        <c:crosses val="autoZero"/>
        <c:crossBetween val="between"/>
      </c:valAx>
    </c:plotArea>
    <c:plotVisOnly val="1"/>
    <c:dispBlanksAs val="gap"/>
    <c:showDLblsOverMax val="0"/>
  </c:chart>
  <c:txPr>
    <a:bodyPr/>
    <a:lstStyle/>
    <a:p>
      <a:pPr>
        <a:defRPr sz="800" baseline="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B4A88-C154-423E-B44C-208045F7A85E}" type="datetimeFigureOut">
              <a:rPr lang="en-US" smtClean="0"/>
              <a:pPr/>
              <a:t>12/16/2016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57741-EA45-4353-9DD3-6B3948D3B287}" type="slidenum">
              <a:rPr lang="en-US" smtClean="0"/>
              <a:pPr/>
              <a:t>‹#›</a:t>
            </a:fld>
            <a:endParaRPr lang="en-US"/>
          </a:p>
        </p:txBody>
      </p:sp>
    </p:spTree>
    <p:extLst>
      <p:ext uri="{BB962C8B-B14F-4D97-AF65-F5344CB8AC3E}">
        <p14:creationId xmlns:p14="http://schemas.microsoft.com/office/powerpoint/2010/main" val="366927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73094-752C-4BFA-A10D-1B6AD7BE467F}"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4F7323-80F6-47D1-8BDF-E6445E39C8BD}"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F115B-4728-446E-9637-548A8E86E08E}"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43865-3A8D-4B0A-B042-A6EBF1C54E8D}"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BA09A-E195-4A8E-9827-90964201B28D}"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AECED-4ADE-4263-80C5-A65FDD55296B}" type="datetime1">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6C55FD-64ED-4471-8A23-6369F19D2421}" type="datetime1">
              <a:rPr lang="en-US" smtClean="0"/>
              <a:pPr/>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7E354-AD0F-433D-9684-ACCA71DABFF7}" type="datetime1">
              <a:rPr lang="en-US" smtClean="0"/>
              <a:pPr/>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125A9-6B1D-4F9C-91B8-747A48003D8A}" type="datetime1">
              <a:rPr lang="en-US" smtClean="0"/>
              <a:pPr/>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3238C2-D5E5-42DA-94E9-E1D60504AFCE}" type="datetime1">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0F611-3ED0-4C61-8609-4A9D362FF491}" type="datetime1">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6FA9E-00ED-4202-80CE-9CAFE1C571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E0F5F-D9DB-4871-94D8-5C6186B545D0}" type="datetime1">
              <a:rPr lang="en-US" smtClean="0"/>
              <a:pPr/>
              <a:t>12/16/2016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6FA9E-00ED-4202-80CE-9CAFE1C571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hyperlink" Target="http://www.wood-database.com/lumber-identification/hardwoods/scarlet-oak/" TargetMode="External"/><Relationship Id="rId13" Type="http://schemas.openxmlformats.org/officeDocument/2006/relationships/hyperlink" Target="http://www.wood-database.com/lumber-identification/hardwoods/white-oak/" TargetMode="External"/><Relationship Id="rId18" Type="http://schemas.openxmlformats.org/officeDocument/2006/relationships/hyperlink" Target="http://www.wood-database.com/lumber-identification/hardwoods/oregon-white-oak/" TargetMode="External"/><Relationship Id="rId3" Type="http://schemas.openxmlformats.org/officeDocument/2006/relationships/hyperlink" Target="http://www.wood-database.com/lumber-identification/hardwoods/black-oak/" TargetMode="External"/><Relationship Id="rId21" Type="http://schemas.openxmlformats.org/officeDocument/2006/relationships/hyperlink" Target="http://www.wood-database.com/lumber-identification/hardwoods/sessile-oak/" TargetMode="External"/><Relationship Id="rId7" Type="http://schemas.openxmlformats.org/officeDocument/2006/relationships/hyperlink" Target="http://www.wood-database.com/lumber-identification/hardwoods/pin-oak/" TargetMode="External"/><Relationship Id="rId12" Type="http://schemas.openxmlformats.org/officeDocument/2006/relationships/hyperlink" Target="http://www.wood-database.com/lumber-identification/hardwoods/willow-oak/" TargetMode="External"/><Relationship Id="rId17" Type="http://schemas.openxmlformats.org/officeDocument/2006/relationships/hyperlink" Target="http://www.wood-database.com/lumber-identification/hardwoods/holm-oak/" TargetMode="External"/><Relationship Id="rId2" Type="http://schemas.openxmlformats.org/officeDocument/2006/relationships/hyperlink" Target="http://www.wood-database.com/lumber-identification/hardwoods/red-oak/" TargetMode="External"/><Relationship Id="rId16" Type="http://schemas.openxmlformats.org/officeDocument/2006/relationships/hyperlink" Target="http://www.wood-database.com/lumber-identification/hardwoods/english-oak/" TargetMode="External"/><Relationship Id="rId20" Type="http://schemas.openxmlformats.org/officeDocument/2006/relationships/hyperlink" Target="http://www.wood-database.com/lumber-identification/hardwoods/post-oak/" TargetMode="External"/><Relationship Id="rId1" Type="http://schemas.openxmlformats.org/officeDocument/2006/relationships/slideLayout" Target="../slideLayouts/slideLayout6.xml"/><Relationship Id="rId6" Type="http://schemas.openxmlformats.org/officeDocument/2006/relationships/hyperlink" Target="http://www.wood-database.com/lumber-identification/hardwoods/laurel-oak/" TargetMode="External"/><Relationship Id="rId11" Type="http://schemas.openxmlformats.org/officeDocument/2006/relationships/hyperlink" Target="http://www.wood-database.com/lumber-identification/hardwoods/water-oak/" TargetMode="External"/><Relationship Id="rId5" Type="http://schemas.openxmlformats.org/officeDocument/2006/relationships/hyperlink" Target="http://www.wood-database.com/lumber-identification/hardwoods/cherrybark-oak/" TargetMode="External"/><Relationship Id="rId15" Type="http://schemas.openxmlformats.org/officeDocument/2006/relationships/hyperlink" Target="http://www.wood-database.com/lumber-identification/hardwoods/chestnut-oak/" TargetMode="External"/><Relationship Id="rId23" Type="http://schemas.openxmlformats.org/officeDocument/2006/relationships/hyperlink" Target="http://www.wood-database.com/lumber-identification/hardwoods/swamp-white-oak/" TargetMode="External"/><Relationship Id="rId10" Type="http://schemas.openxmlformats.org/officeDocument/2006/relationships/hyperlink" Target="http://www.wood-database.com/lumber-identification/hardwoods/southern-red-oak/" TargetMode="External"/><Relationship Id="rId19" Type="http://schemas.openxmlformats.org/officeDocument/2006/relationships/hyperlink" Target="http://www.wood-database.com/lumber-identification/hardwoods/overcup-oak/" TargetMode="External"/><Relationship Id="rId4" Type="http://schemas.openxmlformats.org/officeDocument/2006/relationships/hyperlink" Target="http://www.wood-database.com/lumber-identification/hardwoods/california-black-oak/" TargetMode="External"/><Relationship Id="rId9" Type="http://schemas.openxmlformats.org/officeDocument/2006/relationships/hyperlink" Target="http://www.wood-database.com/lumber-identification/hardwoods/shumard-oak/" TargetMode="External"/><Relationship Id="rId14" Type="http://schemas.openxmlformats.org/officeDocument/2006/relationships/hyperlink" Target="http://www.wood-database.com/lumber-identification/hardwoods/bur-oak/" TargetMode="External"/><Relationship Id="rId22" Type="http://schemas.openxmlformats.org/officeDocument/2006/relationships/hyperlink" Target="http://www.wood-database.com/lumber-identification/hardwoods/swamp-chestnut-oa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www.plantmanagementnetwork.org/pub/php/research/redsta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wood-database.com/lumber-identification/hardwoods/spalted-maple/" TargetMode="Externa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8" Type="http://schemas.openxmlformats.org/officeDocument/2006/relationships/hyperlink" Target="http://www.wood-database.com/lumber-identification/softwoods/loblolly-pine/" TargetMode="External"/><Relationship Id="rId3" Type="http://schemas.openxmlformats.org/officeDocument/2006/relationships/image" Target="../media/image56.jpeg"/><Relationship Id="rId7" Type="http://schemas.openxmlformats.org/officeDocument/2006/relationships/hyperlink" Target="http://www.wood-database.com/lumber-identification/softwoods/longleaf-pine/" TargetMode="External"/><Relationship Id="rId2" Type="http://schemas.openxmlformats.org/officeDocument/2006/relationships/image" Target="../media/image55.jpeg"/><Relationship Id="rId1" Type="http://schemas.openxmlformats.org/officeDocument/2006/relationships/slideLayout" Target="../slideLayouts/slideLayout6.xml"/><Relationship Id="rId6" Type="http://schemas.openxmlformats.org/officeDocument/2006/relationships/hyperlink" Target="http://www.wood-database.com/lumber-identification/softwoods/slash-pine/" TargetMode="External"/><Relationship Id="rId5" Type="http://schemas.openxmlformats.org/officeDocument/2006/relationships/hyperlink" Target="http://www.wood-database.com/lumber-identification/softwoods/shortleaf-pine/" TargetMode="Externa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6.xml"/><Relationship Id="rId5" Type="http://schemas.openxmlformats.org/officeDocument/2006/relationships/image" Target="../media/image89.jpeg"/><Relationship Id="rId4" Type="http://schemas.openxmlformats.org/officeDocument/2006/relationships/image" Target="../media/image88.jpeg"/></Relationships>
</file>

<file path=ppt/slides/_rels/slide2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6.xml"/><Relationship Id="rId4" Type="http://schemas.openxmlformats.org/officeDocument/2006/relationships/image" Target="../media/image92.jpeg"/></Relationships>
</file>

<file path=ppt/slides/_rels/slide2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6.xml"/><Relationship Id="rId4" Type="http://schemas.openxmlformats.org/officeDocument/2006/relationships/image" Target="../media/image9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image" Target="../media/image101.jpeg"/><Relationship Id="rId2" Type="http://schemas.openxmlformats.org/officeDocument/2006/relationships/image" Target="../media/image96.jpeg"/><Relationship Id="rId1" Type="http://schemas.openxmlformats.org/officeDocument/2006/relationships/slideLayout" Target="../slideLayouts/slideLayout6.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2.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slideLayout" Target="../slideLayouts/slideLayout6.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6.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6.xml"/><Relationship Id="rId5" Type="http://schemas.openxmlformats.org/officeDocument/2006/relationships/image" Target="../media/image117.jpeg"/><Relationship Id="rId4" Type="http://schemas.openxmlformats.org/officeDocument/2006/relationships/image" Target="../media/image1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6.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6.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28.jpeg"/><Relationship Id="rId1" Type="http://schemas.openxmlformats.org/officeDocument/2006/relationships/slideLayout" Target="../slideLayouts/slideLayout6.xml"/><Relationship Id="rId4" Type="http://schemas.openxmlformats.org/officeDocument/2006/relationships/image" Target="../media/image129.jpeg"/></Relationships>
</file>

<file path=ppt/slides/_rels/slide3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8.jpeg"/><Relationship Id="rId1" Type="http://schemas.openxmlformats.org/officeDocument/2006/relationships/slideLayout" Target="../slideLayouts/slideLayout6.xml"/><Relationship Id="rId4" Type="http://schemas.openxmlformats.org/officeDocument/2006/relationships/image" Target="../media/image131.jpeg"/></Relationships>
</file>

<file path=ppt/slides/_rels/slide39.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6.xml"/><Relationship Id="rId4" Type="http://schemas.openxmlformats.org/officeDocument/2006/relationships/image" Target="../media/image134.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6.xml"/><Relationship Id="rId5" Type="http://schemas.openxmlformats.org/officeDocument/2006/relationships/image" Target="../media/image138.jpeg"/><Relationship Id="rId4" Type="http://schemas.openxmlformats.org/officeDocument/2006/relationships/image" Target="../media/image137.jpeg"/></Relationships>
</file>

<file path=ppt/slides/_rels/slide41.xml.rels><?xml version="1.0" encoding="UTF-8" standalone="yes"?>
<Relationships xmlns="http://schemas.openxmlformats.org/package/2006/relationships"><Relationship Id="rId3" Type="http://schemas.openxmlformats.org/officeDocument/2006/relationships/hyperlink" Target="http://www.wood-database.com/lumber-identification/hardwoods/black-locust/" TargetMode="External"/><Relationship Id="rId2" Type="http://schemas.openxmlformats.org/officeDocument/2006/relationships/hyperlink" Target="http://www.wood-database.com/lumber-identification/hardwoods/mulberry/" TargetMode="External"/><Relationship Id="rId1" Type="http://schemas.openxmlformats.org/officeDocument/2006/relationships/slideLayout" Target="../slideLayouts/slideLayout6.xml"/><Relationship Id="rId5" Type="http://schemas.openxmlformats.org/officeDocument/2006/relationships/image" Target="../media/image140.jpeg"/><Relationship Id="rId4" Type="http://schemas.openxmlformats.org/officeDocument/2006/relationships/image" Target="../media/image139.jpeg"/></Relationships>
</file>

<file path=ppt/slides/_rels/slide42.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6.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43.xml.rels><?xml version="1.0" encoding="UTF-8" standalone="yes"?>
<Relationships xmlns="http://schemas.openxmlformats.org/package/2006/relationships"><Relationship Id="rId3" Type="http://schemas.openxmlformats.org/officeDocument/2006/relationships/image" Target="../media/image147.jpeg"/><Relationship Id="rId7" Type="http://schemas.openxmlformats.org/officeDocument/2006/relationships/image" Target="../media/image151.jpeg"/><Relationship Id="rId2" Type="http://schemas.openxmlformats.org/officeDocument/2006/relationships/image" Target="../media/image146.jpeg"/><Relationship Id="rId1" Type="http://schemas.openxmlformats.org/officeDocument/2006/relationships/slideLayout" Target="../slideLayouts/slideLayout6.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44.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6.xml"/><Relationship Id="rId4" Type="http://schemas.openxmlformats.org/officeDocument/2006/relationships/image" Target="../media/image154.jpeg"/></Relationships>
</file>

<file path=ppt/slides/_rels/slide4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6.xml"/><Relationship Id="rId5" Type="http://schemas.openxmlformats.org/officeDocument/2006/relationships/image" Target="../media/image158.png"/><Relationship Id="rId4" Type="http://schemas.openxmlformats.org/officeDocument/2006/relationships/image" Target="../media/image157.jpeg"/></Relationships>
</file>

<file path=ppt/slides/_rels/slide4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4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jpeg"/><Relationship Id="rId1" Type="http://schemas.openxmlformats.org/officeDocument/2006/relationships/slideLayout" Target="../slideLayouts/slideLayout6.xml"/><Relationship Id="rId4" Type="http://schemas.openxmlformats.org/officeDocument/2006/relationships/image" Target="../media/image163.jpeg"/></Relationships>
</file>

<file path=ppt/slides/_rels/slide49.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6.xml"/><Relationship Id="rId5" Type="http://schemas.openxmlformats.org/officeDocument/2006/relationships/image" Target="../media/image167.jpeg"/><Relationship Id="rId4" Type="http://schemas.openxmlformats.org/officeDocument/2006/relationships/image" Target="../media/image16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8.jpeg"/><Relationship Id="rId1" Type="http://schemas.openxmlformats.org/officeDocument/2006/relationships/slideLayout" Target="../slideLayouts/slideLayout6.xml"/><Relationship Id="rId6" Type="http://schemas.openxmlformats.org/officeDocument/2006/relationships/image" Target="../media/image172.jpeg"/><Relationship Id="rId5" Type="http://schemas.openxmlformats.org/officeDocument/2006/relationships/image" Target="../media/image171.jpeg"/><Relationship Id="rId4" Type="http://schemas.openxmlformats.org/officeDocument/2006/relationships/image" Target="../media/image170.jpeg"/></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Pyrus_calleryana" TargetMode="External"/><Relationship Id="rId2" Type="http://schemas.openxmlformats.org/officeDocument/2006/relationships/image" Target="../media/image173.jpeg"/><Relationship Id="rId1" Type="http://schemas.openxmlformats.org/officeDocument/2006/relationships/slideLayout" Target="../slideLayouts/slideLayout6.xml"/><Relationship Id="rId6" Type="http://schemas.openxmlformats.org/officeDocument/2006/relationships/image" Target="../media/image176.jpeg"/><Relationship Id="rId5" Type="http://schemas.openxmlformats.org/officeDocument/2006/relationships/image" Target="../media/image175.jpeg"/><Relationship Id="rId4" Type="http://schemas.openxmlformats.org/officeDocument/2006/relationships/image" Target="../media/image174.jpeg"/></Relationships>
</file>

<file path=ppt/slides/_rels/slide52.xml.rels><?xml version="1.0" encoding="UTF-8" standalone="yes"?>
<Relationships xmlns="http://schemas.openxmlformats.org/package/2006/relationships"><Relationship Id="rId3" Type="http://schemas.openxmlformats.org/officeDocument/2006/relationships/image" Target="../media/image178.jpeg"/><Relationship Id="rId7" Type="http://schemas.openxmlformats.org/officeDocument/2006/relationships/image" Target="../media/image182.png"/><Relationship Id="rId2" Type="http://schemas.openxmlformats.org/officeDocument/2006/relationships/image" Target="../media/image177.jpeg"/><Relationship Id="rId1" Type="http://schemas.openxmlformats.org/officeDocument/2006/relationships/slideLayout" Target="../slideLayouts/slideLayout6.xml"/><Relationship Id="rId6" Type="http://schemas.openxmlformats.org/officeDocument/2006/relationships/image" Target="../media/image181.jpeg"/><Relationship Id="rId5" Type="http://schemas.openxmlformats.org/officeDocument/2006/relationships/image" Target="../media/image180.jpeg"/><Relationship Id="rId4" Type="http://schemas.openxmlformats.org/officeDocument/2006/relationships/image" Target="../media/image179.jpeg"/></Relationships>
</file>

<file path=ppt/slides/_rels/slide53.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6.xml"/><Relationship Id="rId6" Type="http://schemas.openxmlformats.org/officeDocument/2006/relationships/image" Target="../media/image187.jpeg"/><Relationship Id="rId5" Type="http://schemas.openxmlformats.org/officeDocument/2006/relationships/image" Target="../media/image186.jpeg"/><Relationship Id="rId4" Type="http://schemas.openxmlformats.org/officeDocument/2006/relationships/image" Target="../media/image185.jpeg"/></Relationships>
</file>

<file path=ppt/slides/_rels/slide54.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image" Target="../media/image188.jpeg"/><Relationship Id="rId1" Type="http://schemas.openxmlformats.org/officeDocument/2006/relationships/slideLayout" Target="../slideLayouts/slideLayout6.xml"/><Relationship Id="rId4" Type="http://schemas.openxmlformats.org/officeDocument/2006/relationships/image" Target="../media/image190.jpeg"/></Relationships>
</file>

<file path=ppt/slides/_rels/slide55.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jpeg"/><Relationship Id="rId1" Type="http://schemas.openxmlformats.org/officeDocument/2006/relationships/slideLayout" Target="../slideLayouts/slideLayout6.xml"/><Relationship Id="rId4" Type="http://schemas.openxmlformats.org/officeDocument/2006/relationships/image" Target="../media/image193.jpeg"/></Relationships>
</file>

<file path=ppt/slides/_rels/slide56.xml.rels><?xml version="1.0" encoding="UTF-8" standalone="yes"?>
<Relationships xmlns="http://schemas.openxmlformats.org/package/2006/relationships"><Relationship Id="rId2" Type="http://schemas.openxmlformats.org/officeDocument/2006/relationships/image" Target="../media/image19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image" Target="../media/image195.jpeg"/><Relationship Id="rId1" Type="http://schemas.openxmlformats.org/officeDocument/2006/relationships/slideLayout" Target="../slideLayouts/slideLayout6.xml"/><Relationship Id="rId4" Type="http://schemas.openxmlformats.org/officeDocument/2006/relationships/image" Target="../media/image197.jpeg"/></Relationships>
</file>

<file path=ppt/slides/_rels/slide58.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6.xml"/><Relationship Id="rId4" Type="http://schemas.openxmlformats.org/officeDocument/2006/relationships/image" Target="../media/image200.jpeg"/></Relationships>
</file>

<file path=ppt/slides/_rels/slide59.xml.rels><?xml version="1.0" encoding="UTF-8" standalone="yes"?>
<Relationships xmlns="http://schemas.openxmlformats.org/package/2006/relationships"><Relationship Id="rId3" Type="http://schemas.openxmlformats.org/officeDocument/2006/relationships/image" Target="../media/image202.jpeg"/><Relationship Id="rId2" Type="http://schemas.openxmlformats.org/officeDocument/2006/relationships/image" Target="../media/image201.jpeg"/><Relationship Id="rId1" Type="http://schemas.openxmlformats.org/officeDocument/2006/relationships/slideLayout" Target="../slideLayouts/slideLayout6.xml"/><Relationship Id="rId4" Type="http://schemas.openxmlformats.org/officeDocument/2006/relationships/image" Target="../media/image20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hyperlink" Target="http://www.wood-database.co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3276600" cy="4114800"/>
          </a:xfrm>
        </p:spPr>
        <p:txBody>
          <a:bodyPr>
            <a:noAutofit/>
          </a:bodyPr>
          <a:lstStyle/>
          <a:p>
            <a:r>
              <a:rPr lang="en-US" b="1" dirty="0" smtClean="0">
                <a:solidFill>
                  <a:srgbClr val="FF0000"/>
                </a:solidFill>
              </a:rPr>
              <a:t>Choosing the right wood for your woodturning project</a:t>
            </a:r>
            <a:endParaRPr lang="en-US" b="1" dirty="0">
              <a:solidFill>
                <a:srgbClr val="FF0000"/>
              </a:solidFill>
            </a:endParaRPr>
          </a:p>
        </p:txBody>
      </p:sp>
      <p:sp>
        <p:nvSpPr>
          <p:cNvPr id="3" name="Subtitle 2"/>
          <p:cNvSpPr>
            <a:spLocks noGrp="1"/>
          </p:cNvSpPr>
          <p:nvPr>
            <p:ph type="subTitle" idx="4294967295"/>
          </p:nvPr>
        </p:nvSpPr>
        <p:spPr>
          <a:xfrm>
            <a:off x="0" y="3886200"/>
            <a:ext cx="762000" cy="381000"/>
          </a:xfrm>
        </p:spPr>
        <p:txBody>
          <a:bodyPr>
            <a:normAutofit fontScale="70000" lnSpcReduction="20000"/>
          </a:bodyPr>
          <a:lstStyle/>
          <a:p>
            <a:pPr>
              <a:buNone/>
            </a:pPr>
            <a:r>
              <a:rPr lang="en-US" dirty="0" smtClean="0"/>
              <a:t> </a:t>
            </a:r>
            <a:endParaRPr lang="en-US" dirty="0"/>
          </a:p>
        </p:txBody>
      </p:sp>
      <p:pic>
        <p:nvPicPr>
          <p:cNvPr id="6" name="Picture 5" descr="IMGP5751.jpg"/>
          <p:cNvPicPr>
            <a:picLocks noChangeAspect="1"/>
          </p:cNvPicPr>
          <p:nvPr/>
        </p:nvPicPr>
        <p:blipFill>
          <a:blip r:embed="rId2" cstate="print"/>
          <a:srcRect l="9677" t="5746" r="12903" b="4284"/>
          <a:stretch>
            <a:fillRect/>
          </a:stretch>
        </p:blipFill>
        <p:spPr>
          <a:xfrm>
            <a:off x="7282543" y="3810000"/>
            <a:ext cx="1654628" cy="2895600"/>
          </a:xfrm>
          <a:prstGeom prst="rect">
            <a:avLst/>
          </a:prstGeom>
        </p:spPr>
      </p:pic>
      <p:pic>
        <p:nvPicPr>
          <p:cNvPr id="7" name="Picture 6" descr="100_1122_B.jpg"/>
          <p:cNvPicPr>
            <a:picLocks noChangeAspect="1"/>
          </p:cNvPicPr>
          <p:nvPr/>
        </p:nvPicPr>
        <p:blipFill>
          <a:blip r:embed="rId3" cstate="print"/>
          <a:srcRect l="4848" t="9697" b="19192"/>
          <a:stretch>
            <a:fillRect/>
          </a:stretch>
        </p:blipFill>
        <p:spPr>
          <a:xfrm>
            <a:off x="152400" y="4495800"/>
            <a:ext cx="3806536" cy="2133600"/>
          </a:xfrm>
          <a:prstGeom prst="rect">
            <a:avLst/>
          </a:prstGeom>
        </p:spPr>
      </p:pic>
      <p:pic>
        <p:nvPicPr>
          <p:cNvPr id="8" name="Picture 7" descr="100_1180_B.jpg"/>
          <p:cNvPicPr>
            <a:picLocks noChangeAspect="1"/>
          </p:cNvPicPr>
          <p:nvPr/>
        </p:nvPicPr>
        <p:blipFill>
          <a:blip r:embed="rId4" cstate="print"/>
          <a:srcRect l="9091" t="13853" r="12987" b="6493"/>
          <a:stretch>
            <a:fillRect/>
          </a:stretch>
        </p:blipFill>
        <p:spPr>
          <a:xfrm>
            <a:off x="6308035" y="152400"/>
            <a:ext cx="2683565" cy="2057400"/>
          </a:xfrm>
          <a:prstGeom prst="rect">
            <a:avLst/>
          </a:prstGeom>
        </p:spPr>
      </p:pic>
      <p:pic>
        <p:nvPicPr>
          <p:cNvPr id="9" name="Picture 8" descr="IMG_20140823_095903_384_B.jpg"/>
          <p:cNvPicPr>
            <a:picLocks noChangeAspect="1"/>
          </p:cNvPicPr>
          <p:nvPr/>
        </p:nvPicPr>
        <p:blipFill>
          <a:blip r:embed="rId5" cstate="print"/>
          <a:stretch>
            <a:fillRect/>
          </a:stretch>
        </p:blipFill>
        <p:spPr>
          <a:xfrm>
            <a:off x="4267200" y="4114800"/>
            <a:ext cx="2819400" cy="2532761"/>
          </a:xfrm>
          <a:prstGeom prst="rect">
            <a:avLst/>
          </a:prstGeom>
        </p:spPr>
      </p:pic>
      <p:pic>
        <p:nvPicPr>
          <p:cNvPr id="10" name="Picture 9" descr="001 (2).jpg"/>
          <p:cNvPicPr>
            <a:picLocks noChangeAspect="1"/>
          </p:cNvPicPr>
          <p:nvPr/>
        </p:nvPicPr>
        <p:blipFill>
          <a:blip r:embed="rId6" cstate="print"/>
          <a:stretch>
            <a:fillRect/>
          </a:stretch>
        </p:blipFill>
        <p:spPr>
          <a:xfrm>
            <a:off x="152400" y="152398"/>
            <a:ext cx="2884332" cy="3276601"/>
          </a:xfrm>
          <a:prstGeom prst="rect">
            <a:avLst/>
          </a:prstGeom>
        </p:spPr>
      </p:pic>
      <p:sp>
        <p:nvSpPr>
          <p:cNvPr id="11" name="Slide Number Placeholder 10"/>
          <p:cNvSpPr>
            <a:spLocks noGrp="1"/>
          </p:cNvSpPr>
          <p:nvPr>
            <p:ph type="sldNum" sz="quarter" idx="12"/>
          </p:nvPr>
        </p:nvSpPr>
        <p:spPr/>
        <p:txBody>
          <a:bodyPr/>
          <a:lstStyle/>
          <a:p>
            <a:fld id="{A976FA9E-00ED-4202-80CE-9CAFE1C571F1}" type="slidenum">
              <a:rPr lang="en-US" smtClean="0"/>
              <a:pPr/>
              <a:t>1</a:t>
            </a:fld>
            <a:endParaRPr lang="en-US" dirty="0"/>
          </a:p>
        </p:txBody>
      </p:sp>
      <p:sp>
        <p:nvSpPr>
          <p:cNvPr id="12" name="TextBox 11"/>
          <p:cNvSpPr txBox="1"/>
          <p:nvPr/>
        </p:nvSpPr>
        <p:spPr>
          <a:xfrm>
            <a:off x="381000" y="3733800"/>
            <a:ext cx="2514600" cy="400110"/>
          </a:xfrm>
          <a:prstGeom prst="rect">
            <a:avLst/>
          </a:prstGeom>
          <a:noFill/>
        </p:spPr>
        <p:txBody>
          <a:bodyPr wrap="square" rtlCol="0">
            <a:spAutoFit/>
          </a:bodyPr>
          <a:lstStyle/>
          <a:p>
            <a:r>
              <a:rPr lang="en-US" sz="2000" b="1" dirty="0" smtClean="0">
                <a:solidFill>
                  <a:srgbClr val="00B050"/>
                </a:solidFill>
              </a:rPr>
              <a:t>By:  George Freeman</a:t>
            </a:r>
            <a:endParaRPr lang="en-US" sz="2000"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762000"/>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10</a:t>
            </a:fld>
            <a:endParaRPr lang="en-US"/>
          </a:p>
        </p:txBody>
      </p:sp>
      <p:sp>
        <p:nvSpPr>
          <p:cNvPr id="52225" name="Rectangle 1"/>
          <p:cNvSpPr>
            <a:spLocks noChangeArrowheads="1"/>
          </p:cNvSpPr>
          <p:nvPr/>
        </p:nvSpPr>
        <p:spPr bwMode="auto">
          <a:xfrm>
            <a:off x="3496385" y="136267"/>
            <a:ext cx="2151230" cy="184666"/>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groups, and which oaks fall into which groups: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While there is one specific wood) that is commonly considered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81000" y="1371600"/>
            <a:ext cx="8534400" cy="2616101"/>
          </a:xfrm>
          <a:prstGeom prst="rect">
            <a:avLst/>
          </a:prstGeom>
        </p:spPr>
        <p:txBody>
          <a:bodyPr wrap="square">
            <a:spAutoFit/>
          </a:bodyPr>
          <a:lstStyle/>
          <a:p>
            <a:r>
              <a:rPr lang="en-US" dirty="0" smtClean="0"/>
              <a:t>These are the reasons </a:t>
            </a:r>
            <a:r>
              <a:rPr lang="en-US" sz="2000" b="1" i="1" dirty="0" smtClean="0">
                <a:solidFill>
                  <a:srgbClr val="C00000"/>
                </a:solidFill>
              </a:rPr>
              <a:t>why</a:t>
            </a:r>
            <a:r>
              <a:rPr lang="en-US" b="1" i="1" dirty="0" smtClean="0">
                <a:solidFill>
                  <a:srgbClr val="C00000"/>
                </a:solidFill>
              </a:rPr>
              <a:t> </a:t>
            </a:r>
            <a:r>
              <a:rPr lang="en-US" dirty="0" smtClean="0"/>
              <a:t>you would</a:t>
            </a:r>
            <a:r>
              <a:rPr lang="en-US" b="1" dirty="0" smtClean="0"/>
              <a:t> </a:t>
            </a:r>
            <a:r>
              <a:rPr lang="en-US" dirty="0" smtClean="0"/>
              <a:t>want to be able to distinguish between the two:</a:t>
            </a:r>
          </a:p>
          <a:p>
            <a:endParaRPr lang="en-US" dirty="0" smtClean="0"/>
          </a:p>
          <a:p>
            <a:r>
              <a:rPr lang="en-US" b="1" dirty="0" smtClean="0">
                <a:solidFill>
                  <a:srgbClr val="0000FF"/>
                </a:solidFill>
              </a:rPr>
              <a:t>White Oak </a:t>
            </a:r>
            <a:r>
              <a:rPr lang="en-US" dirty="0" smtClean="0"/>
              <a:t>is much more resistant to rot, and is suitable for water-holding applications, boat building, outdoor furniture, etc. White Oak tends to be more dense</a:t>
            </a:r>
          </a:p>
          <a:p>
            <a:endParaRPr lang="en-US" dirty="0" smtClean="0"/>
          </a:p>
          <a:p>
            <a:r>
              <a:rPr lang="en-US" b="1" dirty="0" smtClean="0">
                <a:solidFill>
                  <a:srgbClr val="0000FF"/>
                </a:solidFill>
              </a:rPr>
              <a:t>Red Oak </a:t>
            </a:r>
            <a:r>
              <a:rPr lang="en-US" dirty="0" smtClean="0"/>
              <a:t>should only be used for interior pieces such as cabinets, indoor furniture, etc.</a:t>
            </a:r>
          </a:p>
          <a:p>
            <a:r>
              <a:rPr lang="en-US" dirty="0" smtClean="0"/>
              <a:t>Red Oak is a bit lighter and has a more porous and open grain.</a:t>
            </a:r>
          </a:p>
          <a:p>
            <a:endParaRPr lang="en-US" dirty="0" smtClean="0"/>
          </a:p>
          <a:p>
            <a:r>
              <a:rPr lang="en-US" dirty="0" smtClean="0"/>
              <a:t>White Oak is usually slightly more expensive than Red Oak.</a:t>
            </a:r>
            <a:endParaRPr lang="en-US" dirty="0"/>
          </a:p>
        </p:txBody>
      </p:sp>
      <p:pic>
        <p:nvPicPr>
          <p:cNvPr id="10" name="Picture 9" descr="oak 02d.jpg"/>
          <p:cNvPicPr>
            <a:picLocks noChangeAspect="1"/>
          </p:cNvPicPr>
          <p:nvPr/>
        </p:nvPicPr>
        <p:blipFill>
          <a:blip r:embed="rId2" cstate="print"/>
          <a:stretch>
            <a:fillRect/>
          </a:stretch>
        </p:blipFill>
        <p:spPr>
          <a:xfrm>
            <a:off x="2514600" y="4876800"/>
            <a:ext cx="3467100" cy="1733550"/>
          </a:xfrm>
          <a:prstGeom prst="rect">
            <a:avLst/>
          </a:prstGeom>
        </p:spPr>
      </p:pic>
      <p:pic>
        <p:nvPicPr>
          <p:cNvPr id="8" name="Picture 7" descr="oak 02b.jpg"/>
          <p:cNvPicPr>
            <a:picLocks noChangeAspect="1"/>
          </p:cNvPicPr>
          <p:nvPr/>
        </p:nvPicPr>
        <p:blipFill>
          <a:blip r:embed="rId3" cstate="print"/>
          <a:stretch>
            <a:fillRect/>
          </a:stretch>
        </p:blipFill>
        <p:spPr>
          <a:xfrm>
            <a:off x="6477000" y="3846378"/>
            <a:ext cx="1895856" cy="2858074"/>
          </a:xfrm>
          <a:prstGeom prst="rect">
            <a:avLst/>
          </a:prstGeom>
        </p:spPr>
      </p:pic>
      <p:pic>
        <p:nvPicPr>
          <p:cNvPr id="7" name="Picture 6" descr="oak 02a.jpg"/>
          <p:cNvPicPr>
            <a:picLocks noChangeAspect="1"/>
          </p:cNvPicPr>
          <p:nvPr/>
        </p:nvPicPr>
        <p:blipFill>
          <a:blip r:embed="rId4" cstate="print"/>
          <a:stretch>
            <a:fillRect/>
          </a:stretch>
        </p:blipFill>
        <p:spPr>
          <a:xfrm>
            <a:off x="381000" y="4144800"/>
            <a:ext cx="1828800" cy="2548800"/>
          </a:xfrm>
          <a:prstGeom prst="rect">
            <a:avLst/>
          </a:prstGeom>
        </p:spPr>
      </p:pic>
      <p:pic>
        <p:nvPicPr>
          <p:cNvPr id="9" name="Picture 8" descr="oak 02c.jpg"/>
          <p:cNvPicPr>
            <a:picLocks noChangeAspect="1"/>
          </p:cNvPicPr>
          <p:nvPr/>
        </p:nvPicPr>
        <p:blipFill>
          <a:blip r:embed="rId5" cstate="print"/>
          <a:stretch>
            <a:fillRect/>
          </a:stretch>
        </p:blipFill>
        <p:spPr>
          <a:xfrm>
            <a:off x="8137398" y="152400"/>
            <a:ext cx="842010" cy="121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792162"/>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11</a:t>
            </a:fld>
            <a:endParaRPr lang="en-US"/>
          </a:p>
        </p:txBody>
      </p:sp>
      <p:graphicFrame>
        <p:nvGraphicFramePr>
          <p:cNvPr id="9" name="Table 8"/>
          <p:cNvGraphicFramePr>
            <a:graphicFrameLocks noGrp="1"/>
          </p:cNvGraphicFramePr>
          <p:nvPr/>
        </p:nvGraphicFramePr>
        <p:xfrm>
          <a:off x="990600" y="1371600"/>
          <a:ext cx="7010400" cy="4572000"/>
        </p:xfrm>
        <a:graphic>
          <a:graphicData uri="http://schemas.openxmlformats.org/drawingml/2006/table">
            <a:tbl>
              <a:tblPr/>
              <a:tblGrid>
                <a:gridCol w="3505200"/>
                <a:gridCol w="3505200"/>
              </a:tblGrid>
              <a:tr h="452086">
                <a:tc>
                  <a:txBody>
                    <a:bodyPr/>
                    <a:lstStyle/>
                    <a:p>
                      <a:pPr algn="ctr"/>
                      <a:r>
                        <a:rPr lang="en-US" sz="2400" b="1" dirty="0">
                          <a:latin typeface="Calibri" pitchFamily="34" charset="0"/>
                          <a:cs typeface="Calibri" pitchFamily="34" charset="0"/>
                        </a:rPr>
                        <a:t>Red Oak Group</a:t>
                      </a:r>
                    </a:p>
                  </a:txBody>
                  <a:tcPr marL="62523" marR="62523" marT="31262" marB="31262" anchor="ctr">
                    <a:lnL>
                      <a:noFill/>
                    </a:lnL>
                    <a:lnR>
                      <a:noFill/>
                    </a:lnR>
                    <a:lnT>
                      <a:noFill/>
                    </a:lnT>
                    <a:lnB>
                      <a:noFill/>
                    </a:lnB>
                  </a:tcPr>
                </a:tc>
                <a:tc>
                  <a:txBody>
                    <a:bodyPr/>
                    <a:lstStyle/>
                    <a:p>
                      <a:pPr algn="ctr"/>
                      <a:r>
                        <a:rPr lang="en-US" sz="2400" b="1" dirty="0">
                          <a:latin typeface="Calibri" pitchFamily="34" charset="0"/>
                          <a:cs typeface="Calibri" pitchFamily="34" charset="0"/>
                        </a:rPr>
                        <a:t>White Oak Group</a:t>
                      </a:r>
                    </a:p>
                  </a:txBody>
                  <a:tcPr marL="62523" marR="62523" marT="31262" marB="31262" anchor="ctr">
                    <a:lnL>
                      <a:noFill/>
                    </a:lnL>
                    <a:lnR>
                      <a:noFill/>
                    </a:lnR>
                    <a:lnT>
                      <a:noFill/>
                    </a:lnT>
                    <a:lnB>
                      <a:noFill/>
                    </a:lnB>
                  </a:tcPr>
                </a:tc>
              </a:tr>
              <a:tr h="4119914">
                <a:tc>
                  <a:txBody>
                    <a:bodyPr/>
                    <a:lstStyle/>
                    <a:p>
                      <a:pPr algn="ctr"/>
                      <a:r>
                        <a:rPr lang="en-US" sz="2000" b="1" dirty="0">
                          <a:solidFill>
                            <a:srgbClr val="1A80B6"/>
                          </a:solidFill>
                          <a:latin typeface="Calibri" pitchFamily="34" charset="0"/>
                          <a:cs typeface="Calibri" pitchFamily="34" charset="0"/>
                          <a:hlinkClick r:id="rId2"/>
                        </a:rPr>
                        <a:t>Red Oak (</a:t>
                      </a:r>
                      <a:r>
                        <a:rPr lang="en-US" sz="2000" b="1" dirty="0" err="1">
                          <a:solidFill>
                            <a:srgbClr val="1A80B6"/>
                          </a:solidFill>
                          <a:latin typeface="Calibri" pitchFamily="34" charset="0"/>
                          <a:cs typeface="Calibri" pitchFamily="34" charset="0"/>
                          <a:hlinkClick r:id="rId2"/>
                        </a:rPr>
                        <a:t>Quercus</a:t>
                      </a:r>
                      <a:r>
                        <a:rPr lang="en-US" sz="2000" b="1" dirty="0">
                          <a:solidFill>
                            <a:srgbClr val="1A80B6"/>
                          </a:solidFill>
                          <a:latin typeface="Calibri" pitchFamily="34" charset="0"/>
                          <a:cs typeface="Calibri" pitchFamily="34" charset="0"/>
                          <a:hlinkClick r:id="rId2"/>
                        </a:rPr>
                        <a:t> </a:t>
                      </a:r>
                      <a:r>
                        <a:rPr lang="en-US" sz="2000" b="1" dirty="0" err="1">
                          <a:solidFill>
                            <a:srgbClr val="1A80B6"/>
                          </a:solidFill>
                          <a:latin typeface="Calibri" pitchFamily="34" charset="0"/>
                          <a:cs typeface="Calibri" pitchFamily="34" charset="0"/>
                          <a:hlinkClick r:id="rId2"/>
                        </a:rPr>
                        <a:t>rubra</a:t>
                      </a:r>
                      <a:r>
                        <a:rPr lang="en-US" sz="2000" b="1" dirty="0">
                          <a:solidFill>
                            <a:srgbClr val="1A80B6"/>
                          </a:solidFill>
                          <a:latin typeface="Calibri" pitchFamily="34" charset="0"/>
                          <a:cs typeface="Calibri" pitchFamily="34" charset="0"/>
                          <a:hlinkClick r:id="rId2"/>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3"/>
                        </a:rPr>
                        <a:t>Black Oak (Q. </a:t>
                      </a:r>
                      <a:r>
                        <a:rPr lang="en-US" sz="1800" b="0" dirty="0" err="1">
                          <a:solidFill>
                            <a:srgbClr val="1A80B6"/>
                          </a:solidFill>
                          <a:latin typeface="Calibri" pitchFamily="34" charset="0"/>
                          <a:cs typeface="Calibri" pitchFamily="34" charset="0"/>
                          <a:hlinkClick r:id="rId3"/>
                        </a:rPr>
                        <a:t>velutina</a:t>
                      </a:r>
                      <a:r>
                        <a:rPr lang="en-US" sz="1800" b="0" dirty="0">
                          <a:solidFill>
                            <a:srgbClr val="1A80B6"/>
                          </a:solidFill>
                          <a:latin typeface="Calibri" pitchFamily="34" charset="0"/>
                          <a:cs typeface="Calibri" pitchFamily="34" charset="0"/>
                          <a:hlinkClick r:id="rId3"/>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4"/>
                        </a:rPr>
                        <a:t>California Black Oak (Q. </a:t>
                      </a:r>
                      <a:r>
                        <a:rPr lang="en-US" sz="1800" b="0" dirty="0" err="1">
                          <a:solidFill>
                            <a:srgbClr val="1A80B6"/>
                          </a:solidFill>
                          <a:latin typeface="Calibri" pitchFamily="34" charset="0"/>
                          <a:cs typeface="Calibri" pitchFamily="34" charset="0"/>
                          <a:hlinkClick r:id="rId4"/>
                        </a:rPr>
                        <a:t>kelloggii</a:t>
                      </a:r>
                      <a:r>
                        <a:rPr lang="en-US" sz="1800" b="0" dirty="0">
                          <a:solidFill>
                            <a:srgbClr val="1A80B6"/>
                          </a:solidFill>
                          <a:latin typeface="Calibri" pitchFamily="34" charset="0"/>
                          <a:cs typeface="Calibri" pitchFamily="34" charset="0"/>
                          <a:hlinkClick r:id="rId4"/>
                        </a:rPr>
                        <a:t>)</a:t>
                      </a:r>
                      <a:endParaRPr lang="en-US" sz="1800" b="0" dirty="0">
                        <a:latin typeface="Calibri" pitchFamily="34" charset="0"/>
                        <a:cs typeface="Calibri" pitchFamily="34" charset="0"/>
                      </a:endParaRPr>
                    </a:p>
                    <a:p>
                      <a:pPr algn="ctr"/>
                      <a:r>
                        <a:rPr lang="en-US" sz="1800" b="0" dirty="0" err="1">
                          <a:solidFill>
                            <a:srgbClr val="1A80B6"/>
                          </a:solidFill>
                          <a:latin typeface="Calibri" pitchFamily="34" charset="0"/>
                          <a:cs typeface="Calibri" pitchFamily="34" charset="0"/>
                          <a:hlinkClick r:id="rId5"/>
                        </a:rPr>
                        <a:t>Cherrybark</a:t>
                      </a:r>
                      <a:r>
                        <a:rPr lang="en-US" sz="1800" b="0" dirty="0">
                          <a:solidFill>
                            <a:srgbClr val="1A80B6"/>
                          </a:solidFill>
                          <a:latin typeface="Calibri" pitchFamily="34" charset="0"/>
                          <a:cs typeface="Calibri" pitchFamily="34" charset="0"/>
                          <a:hlinkClick r:id="rId5"/>
                        </a:rPr>
                        <a:t> Oak (Q. pagoda)</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6"/>
                        </a:rPr>
                        <a:t>Laurel Oak (Q. </a:t>
                      </a:r>
                      <a:r>
                        <a:rPr lang="en-US" sz="1800" b="0" dirty="0" err="1">
                          <a:solidFill>
                            <a:srgbClr val="1A80B6"/>
                          </a:solidFill>
                          <a:latin typeface="Calibri" pitchFamily="34" charset="0"/>
                          <a:cs typeface="Calibri" pitchFamily="34" charset="0"/>
                          <a:hlinkClick r:id="rId6"/>
                        </a:rPr>
                        <a:t>laurifolia</a:t>
                      </a:r>
                      <a:r>
                        <a:rPr lang="en-US" sz="1800" b="0" dirty="0">
                          <a:solidFill>
                            <a:srgbClr val="1A80B6"/>
                          </a:solidFill>
                          <a:latin typeface="Calibri" pitchFamily="34" charset="0"/>
                          <a:cs typeface="Calibri" pitchFamily="34" charset="0"/>
                          <a:hlinkClick r:id="rId6"/>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7"/>
                        </a:rPr>
                        <a:t>Pin Oak (Q. </a:t>
                      </a:r>
                      <a:r>
                        <a:rPr lang="en-US" sz="1800" b="0" dirty="0" err="1">
                          <a:solidFill>
                            <a:srgbClr val="1A80B6"/>
                          </a:solidFill>
                          <a:latin typeface="Calibri" pitchFamily="34" charset="0"/>
                          <a:cs typeface="Calibri" pitchFamily="34" charset="0"/>
                          <a:hlinkClick r:id="rId7"/>
                        </a:rPr>
                        <a:t>palustris</a:t>
                      </a:r>
                      <a:r>
                        <a:rPr lang="en-US" sz="1800" b="0" dirty="0">
                          <a:solidFill>
                            <a:srgbClr val="1A80B6"/>
                          </a:solidFill>
                          <a:latin typeface="Calibri" pitchFamily="34" charset="0"/>
                          <a:cs typeface="Calibri" pitchFamily="34" charset="0"/>
                          <a:hlinkClick r:id="rId7"/>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8"/>
                        </a:rPr>
                        <a:t>Scarlet Oak (Q. </a:t>
                      </a:r>
                      <a:r>
                        <a:rPr lang="en-US" sz="1800" b="0" dirty="0" err="1">
                          <a:solidFill>
                            <a:srgbClr val="1A80B6"/>
                          </a:solidFill>
                          <a:latin typeface="Calibri" pitchFamily="34" charset="0"/>
                          <a:cs typeface="Calibri" pitchFamily="34" charset="0"/>
                          <a:hlinkClick r:id="rId8"/>
                        </a:rPr>
                        <a:t>coccinea</a:t>
                      </a:r>
                      <a:r>
                        <a:rPr lang="en-US" sz="1800" b="0" dirty="0">
                          <a:solidFill>
                            <a:srgbClr val="1A80B6"/>
                          </a:solidFill>
                          <a:latin typeface="Calibri" pitchFamily="34" charset="0"/>
                          <a:cs typeface="Calibri" pitchFamily="34" charset="0"/>
                          <a:hlinkClick r:id="rId8"/>
                        </a:rPr>
                        <a:t>)</a:t>
                      </a:r>
                      <a:endParaRPr lang="en-US" sz="1800" b="0" dirty="0">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9"/>
                        </a:rPr>
                        <a:t>Shumard Oak (Q. </a:t>
                      </a:r>
                      <a:r>
                        <a:rPr lang="en-US" sz="2000" b="1" dirty="0" err="1">
                          <a:solidFill>
                            <a:srgbClr val="1A80B6"/>
                          </a:solidFill>
                          <a:latin typeface="Calibri" pitchFamily="34" charset="0"/>
                          <a:cs typeface="Calibri" pitchFamily="34" charset="0"/>
                          <a:hlinkClick r:id="rId9"/>
                        </a:rPr>
                        <a:t>shumardii</a:t>
                      </a:r>
                      <a:r>
                        <a:rPr lang="en-US" sz="2000" b="1" dirty="0">
                          <a:solidFill>
                            <a:srgbClr val="1A80B6"/>
                          </a:solidFill>
                          <a:latin typeface="Calibri" pitchFamily="34" charset="0"/>
                          <a:cs typeface="Calibri" pitchFamily="34" charset="0"/>
                          <a:hlinkClick r:id="rId9"/>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0"/>
                        </a:rPr>
                        <a:t>Southern Red Oak (Q. </a:t>
                      </a:r>
                      <a:r>
                        <a:rPr lang="en-US" sz="1800" b="0" dirty="0" err="1">
                          <a:solidFill>
                            <a:srgbClr val="1A80B6"/>
                          </a:solidFill>
                          <a:latin typeface="Calibri" pitchFamily="34" charset="0"/>
                          <a:cs typeface="Calibri" pitchFamily="34" charset="0"/>
                          <a:hlinkClick r:id="rId10"/>
                        </a:rPr>
                        <a:t>falcata</a:t>
                      </a:r>
                      <a:r>
                        <a:rPr lang="en-US" sz="1800" b="0" dirty="0">
                          <a:solidFill>
                            <a:srgbClr val="1A80B6"/>
                          </a:solidFill>
                          <a:latin typeface="Calibri" pitchFamily="34" charset="0"/>
                          <a:cs typeface="Calibri" pitchFamily="34" charset="0"/>
                          <a:hlinkClick r:id="rId10"/>
                        </a:rPr>
                        <a:t>)</a:t>
                      </a:r>
                      <a:endParaRPr lang="en-US" sz="1800" b="0" dirty="0">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11"/>
                        </a:rPr>
                        <a:t>Water Oak (Q. nigra)</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2"/>
                        </a:rPr>
                        <a:t>Willow Oak (Q. </a:t>
                      </a:r>
                      <a:r>
                        <a:rPr lang="en-US" sz="1800" b="0" dirty="0" err="1">
                          <a:solidFill>
                            <a:srgbClr val="1A80B6"/>
                          </a:solidFill>
                          <a:latin typeface="Calibri" pitchFamily="34" charset="0"/>
                          <a:cs typeface="Calibri" pitchFamily="34" charset="0"/>
                          <a:hlinkClick r:id="rId12"/>
                        </a:rPr>
                        <a:t>phellos</a:t>
                      </a:r>
                      <a:r>
                        <a:rPr lang="en-US" sz="1800" b="0" dirty="0">
                          <a:solidFill>
                            <a:srgbClr val="1A80B6"/>
                          </a:solidFill>
                          <a:latin typeface="Calibri" pitchFamily="34" charset="0"/>
                          <a:cs typeface="Calibri" pitchFamily="34" charset="0"/>
                          <a:hlinkClick r:id="rId12"/>
                        </a:rPr>
                        <a:t>)</a:t>
                      </a:r>
                      <a:endParaRPr lang="en-US" sz="1800" b="0" dirty="0">
                        <a:latin typeface="Calibri" pitchFamily="34" charset="0"/>
                        <a:cs typeface="Calibri" pitchFamily="34" charset="0"/>
                      </a:endParaRPr>
                    </a:p>
                  </a:txBody>
                  <a:tcPr marL="62523" marR="62523" marT="31262" marB="31262" anchor="ctr">
                    <a:lnL>
                      <a:noFill/>
                    </a:lnL>
                    <a:lnR>
                      <a:noFill/>
                    </a:lnR>
                    <a:lnT>
                      <a:noFill/>
                    </a:lnT>
                    <a:lnB>
                      <a:noFill/>
                    </a:lnB>
                  </a:tcPr>
                </a:tc>
                <a:tc>
                  <a:txBody>
                    <a:bodyPr/>
                    <a:lstStyle/>
                    <a:p>
                      <a:pPr algn="ctr"/>
                      <a:r>
                        <a:rPr lang="en-US" sz="2000" b="1" dirty="0">
                          <a:solidFill>
                            <a:srgbClr val="00B050"/>
                          </a:solidFill>
                          <a:latin typeface="Calibri" pitchFamily="34" charset="0"/>
                          <a:cs typeface="Calibri" pitchFamily="34" charset="0"/>
                          <a:hlinkClick r:id="rId13"/>
                        </a:rPr>
                        <a:t>White Oak (</a:t>
                      </a:r>
                      <a:r>
                        <a:rPr lang="en-US" sz="2000" b="1" dirty="0" err="1">
                          <a:solidFill>
                            <a:srgbClr val="00B050"/>
                          </a:solidFill>
                          <a:latin typeface="Calibri" pitchFamily="34" charset="0"/>
                          <a:cs typeface="Calibri" pitchFamily="34" charset="0"/>
                          <a:hlinkClick r:id="rId13"/>
                        </a:rPr>
                        <a:t>Quercus</a:t>
                      </a:r>
                      <a:r>
                        <a:rPr lang="en-US" sz="2000" b="1" dirty="0">
                          <a:solidFill>
                            <a:srgbClr val="00B050"/>
                          </a:solidFill>
                          <a:latin typeface="Calibri" pitchFamily="34" charset="0"/>
                          <a:cs typeface="Calibri" pitchFamily="34" charset="0"/>
                          <a:hlinkClick r:id="rId13"/>
                        </a:rPr>
                        <a:t> alba)</a:t>
                      </a:r>
                      <a:endParaRPr lang="en-US" sz="2000" b="1" dirty="0">
                        <a:solidFill>
                          <a:srgbClr val="00B050"/>
                        </a:solidFill>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14"/>
                        </a:rPr>
                        <a:t>Bur Oak (Q. </a:t>
                      </a:r>
                      <a:r>
                        <a:rPr lang="en-US" sz="2000" b="1" dirty="0" err="1">
                          <a:solidFill>
                            <a:srgbClr val="1A80B6"/>
                          </a:solidFill>
                          <a:latin typeface="Calibri" pitchFamily="34" charset="0"/>
                          <a:cs typeface="Calibri" pitchFamily="34" charset="0"/>
                          <a:hlinkClick r:id="rId14"/>
                        </a:rPr>
                        <a:t>macrocarpa</a:t>
                      </a:r>
                      <a:r>
                        <a:rPr lang="en-US" sz="2000" b="1" dirty="0">
                          <a:solidFill>
                            <a:srgbClr val="1A80B6"/>
                          </a:solidFill>
                          <a:latin typeface="Calibri" pitchFamily="34" charset="0"/>
                          <a:cs typeface="Calibri" pitchFamily="34" charset="0"/>
                          <a:hlinkClick r:id="rId14"/>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5"/>
                        </a:rPr>
                        <a:t>Chestnut Oak (Q. </a:t>
                      </a:r>
                      <a:r>
                        <a:rPr lang="en-US" sz="1800" b="0" dirty="0" err="1">
                          <a:solidFill>
                            <a:srgbClr val="1A80B6"/>
                          </a:solidFill>
                          <a:latin typeface="Calibri" pitchFamily="34" charset="0"/>
                          <a:cs typeface="Calibri" pitchFamily="34" charset="0"/>
                          <a:hlinkClick r:id="rId15"/>
                        </a:rPr>
                        <a:t>prinus</a:t>
                      </a:r>
                      <a:r>
                        <a:rPr lang="en-US" sz="1800" b="0" dirty="0">
                          <a:solidFill>
                            <a:srgbClr val="1A80B6"/>
                          </a:solidFill>
                          <a:latin typeface="Calibri" pitchFamily="34" charset="0"/>
                          <a:cs typeface="Calibri" pitchFamily="34" charset="0"/>
                          <a:hlinkClick r:id="rId15"/>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6"/>
                        </a:rPr>
                        <a:t>English Oak (Q. </a:t>
                      </a:r>
                      <a:r>
                        <a:rPr lang="en-US" sz="1800" b="0" dirty="0" err="1">
                          <a:solidFill>
                            <a:srgbClr val="1A80B6"/>
                          </a:solidFill>
                          <a:latin typeface="Calibri" pitchFamily="34" charset="0"/>
                          <a:cs typeface="Calibri" pitchFamily="34" charset="0"/>
                          <a:hlinkClick r:id="rId16"/>
                        </a:rPr>
                        <a:t>robur</a:t>
                      </a:r>
                      <a:r>
                        <a:rPr lang="en-US" sz="1800" b="0" dirty="0">
                          <a:solidFill>
                            <a:srgbClr val="1A80B6"/>
                          </a:solidFill>
                          <a:latin typeface="Calibri" pitchFamily="34" charset="0"/>
                          <a:cs typeface="Calibri" pitchFamily="34" charset="0"/>
                          <a:hlinkClick r:id="rId16"/>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7"/>
                        </a:rPr>
                        <a:t>Holm Oak (Q. ilex)</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18"/>
                        </a:rPr>
                        <a:t>Oregon White Oak (Q. </a:t>
                      </a:r>
                      <a:r>
                        <a:rPr lang="en-US" sz="1800" b="0" dirty="0" err="1">
                          <a:solidFill>
                            <a:srgbClr val="1A80B6"/>
                          </a:solidFill>
                          <a:latin typeface="Calibri" pitchFamily="34" charset="0"/>
                          <a:cs typeface="Calibri" pitchFamily="34" charset="0"/>
                          <a:hlinkClick r:id="rId18"/>
                        </a:rPr>
                        <a:t>garryana</a:t>
                      </a:r>
                      <a:r>
                        <a:rPr lang="en-US" sz="1800" b="0" dirty="0">
                          <a:solidFill>
                            <a:srgbClr val="1A80B6"/>
                          </a:solidFill>
                          <a:latin typeface="Calibri" pitchFamily="34" charset="0"/>
                          <a:cs typeface="Calibri" pitchFamily="34" charset="0"/>
                          <a:hlinkClick r:id="rId18"/>
                        </a:rPr>
                        <a:t>)</a:t>
                      </a:r>
                      <a:endParaRPr lang="en-US" sz="1800" b="0" dirty="0">
                        <a:latin typeface="Calibri" pitchFamily="34" charset="0"/>
                        <a:cs typeface="Calibri" pitchFamily="34" charset="0"/>
                      </a:endParaRPr>
                    </a:p>
                    <a:p>
                      <a:pPr algn="ctr"/>
                      <a:r>
                        <a:rPr lang="en-US" sz="1800" b="0" dirty="0" err="1">
                          <a:solidFill>
                            <a:srgbClr val="1A80B6"/>
                          </a:solidFill>
                          <a:latin typeface="Calibri" pitchFamily="34" charset="0"/>
                          <a:cs typeface="Calibri" pitchFamily="34" charset="0"/>
                          <a:hlinkClick r:id="rId19"/>
                        </a:rPr>
                        <a:t>Overcup</a:t>
                      </a:r>
                      <a:r>
                        <a:rPr lang="en-US" sz="1800" b="0" dirty="0">
                          <a:solidFill>
                            <a:srgbClr val="1A80B6"/>
                          </a:solidFill>
                          <a:latin typeface="Calibri" pitchFamily="34" charset="0"/>
                          <a:cs typeface="Calibri" pitchFamily="34" charset="0"/>
                          <a:hlinkClick r:id="rId19"/>
                        </a:rPr>
                        <a:t> Oak (Q. </a:t>
                      </a:r>
                      <a:r>
                        <a:rPr lang="en-US" sz="1800" b="0" dirty="0" err="1">
                          <a:solidFill>
                            <a:srgbClr val="1A80B6"/>
                          </a:solidFill>
                          <a:latin typeface="Calibri" pitchFamily="34" charset="0"/>
                          <a:cs typeface="Calibri" pitchFamily="34" charset="0"/>
                          <a:hlinkClick r:id="rId19"/>
                        </a:rPr>
                        <a:t>lyrata</a:t>
                      </a:r>
                      <a:r>
                        <a:rPr lang="en-US" sz="1800" b="0" dirty="0">
                          <a:solidFill>
                            <a:srgbClr val="1A80B6"/>
                          </a:solidFill>
                          <a:latin typeface="Calibri" pitchFamily="34" charset="0"/>
                          <a:cs typeface="Calibri" pitchFamily="34" charset="0"/>
                          <a:hlinkClick r:id="rId19"/>
                        </a:rPr>
                        <a:t>)</a:t>
                      </a:r>
                      <a:endParaRPr lang="en-US" sz="1800" b="0" dirty="0">
                        <a:latin typeface="Calibri" pitchFamily="34" charset="0"/>
                        <a:cs typeface="Calibri" pitchFamily="34" charset="0"/>
                      </a:endParaRPr>
                    </a:p>
                    <a:p>
                      <a:pPr algn="ctr"/>
                      <a:r>
                        <a:rPr lang="en-US" sz="2000" b="1" dirty="0">
                          <a:solidFill>
                            <a:srgbClr val="1A80B6"/>
                          </a:solidFill>
                          <a:latin typeface="Calibri" pitchFamily="34" charset="0"/>
                          <a:cs typeface="Calibri" pitchFamily="34" charset="0"/>
                          <a:hlinkClick r:id="rId20"/>
                        </a:rPr>
                        <a:t>Post Oak (Q. </a:t>
                      </a:r>
                      <a:r>
                        <a:rPr lang="en-US" sz="2000" b="1" dirty="0" err="1">
                          <a:solidFill>
                            <a:srgbClr val="1A80B6"/>
                          </a:solidFill>
                          <a:latin typeface="Calibri" pitchFamily="34" charset="0"/>
                          <a:cs typeface="Calibri" pitchFamily="34" charset="0"/>
                          <a:hlinkClick r:id="rId20"/>
                        </a:rPr>
                        <a:t>stellata</a:t>
                      </a:r>
                      <a:r>
                        <a:rPr lang="en-US" sz="2000" b="1" dirty="0">
                          <a:solidFill>
                            <a:srgbClr val="1A80B6"/>
                          </a:solidFill>
                          <a:latin typeface="Calibri" pitchFamily="34" charset="0"/>
                          <a:cs typeface="Calibri" pitchFamily="34" charset="0"/>
                          <a:hlinkClick r:id="rId20"/>
                        </a:rPr>
                        <a:t>)</a:t>
                      </a:r>
                      <a:endParaRPr lang="en-US" sz="2000" b="1"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21"/>
                        </a:rPr>
                        <a:t>Sessile Oak (Q. </a:t>
                      </a:r>
                      <a:r>
                        <a:rPr lang="en-US" sz="1800" b="0" dirty="0" err="1">
                          <a:solidFill>
                            <a:srgbClr val="1A80B6"/>
                          </a:solidFill>
                          <a:latin typeface="Calibri" pitchFamily="34" charset="0"/>
                          <a:cs typeface="Calibri" pitchFamily="34" charset="0"/>
                          <a:hlinkClick r:id="rId21"/>
                        </a:rPr>
                        <a:t>petraea</a:t>
                      </a:r>
                      <a:r>
                        <a:rPr lang="en-US" sz="1800" b="0" dirty="0">
                          <a:solidFill>
                            <a:srgbClr val="1A80B6"/>
                          </a:solidFill>
                          <a:latin typeface="Calibri" pitchFamily="34" charset="0"/>
                          <a:cs typeface="Calibri" pitchFamily="34" charset="0"/>
                          <a:hlinkClick r:id="rId21"/>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22"/>
                        </a:rPr>
                        <a:t>Swamp Chestnut Oak (Q. </a:t>
                      </a:r>
                      <a:r>
                        <a:rPr lang="en-US" sz="1800" b="0" dirty="0" err="1">
                          <a:solidFill>
                            <a:srgbClr val="1A80B6"/>
                          </a:solidFill>
                          <a:latin typeface="Calibri" pitchFamily="34" charset="0"/>
                          <a:cs typeface="Calibri" pitchFamily="34" charset="0"/>
                          <a:hlinkClick r:id="rId22"/>
                        </a:rPr>
                        <a:t>michauxii</a:t>
                      </a:r>
                      <a:r>
                        <a:rPr lang="en-US" sz="1800" b="0" dirty="0">
                          <a:solidFill>
                            <a:srgbClr val="1A80B6"/>
                          </a:solidFill>
                          <a:latin typeface="Calibri" pitchFamily="34" charset="0"/>
                          <a:cs typeface="Calibri" pitchFamily="34" charset="0"/>
                          <a:hlinkClick r:id="rId22"/>
                        </a:rPr>
                        <a:t>)</a:t>
                      </a:r>
                      <a:endParaRPr lang="en-US" sz="1800" b="0" dirty="0">
                        <a:latin typeface="Calibri" pitchFamily="34" charset="0"/>
                        <a:cs typeface="Calibri" pitchFamily="34" charset="0"/>
                      </a:endParaRPr>
                    </a:p>
                    <a:p>
                      <a:pPr algn="ctr"/>
                      <a:r>
                        <a:rPr lang="en-US" sz="1800" b="0" dirty="0">
                          <a:solidFill>
                            <a:srgbClr val="1A80B6"/>
                          </a:solidFill>
                          <a:latin typeface="Calibri" pitchFamily="34" charset="0"/>
                          <a:cs typeface="Calibri" pitchFamily="34" charset="0"/>
                          <a:hlinkClick r:id="rId23"/>
                        </a:rPr>
                        <a:t>Swamp White Oak (Q. bicolor</a:t>
                      </a:r>
                      <a:r>
                        <a:rPr lang="en-US" sz="1800" b="0" dirty="0" smtClean="0">
                          <a:solidFill>
                            <a:srgbClr val="1A80B6"/>
                          </a:solidFill>
                          <a:latin typeface="Calibri" pitchFamily="34" charset="0"/>
                          <a:cs typeface="Calibri" pitchFamily="34" charset="0"/>
                          <a:hlinkClick r:id="rId23"/>
                        </a:rPr>
                        <a:t>)</a:t>
                      </a:r>
                      <a:endParaRPr lang="en-US" sz="1800" b="0" dirty="0" smtClean="0">
                        <a:solidFill>
                          <a:srgbClr val="1A80B6"/>
                        </a:solidFill>
                        <a:latin typeface="Calibri" pitchFamily="34" charset="0"/>
                        <a:cs typeface="Calibri" pitchFamily="34" charset="0"/>
                      </a:endParaRPr>
                    </a:p>
                    <a:p>
                      <a:pPr algn="ctr"/>
                      <a:r>
                        <a:rPr lang="en-US" sz="2000" b="1" dirty="0" smtClean="0">
                          <a:solidFill>
                            <a:srgbClr val="0000FF"/>
                          </a:solidFill>
                          <a:latin typeface="Calibri" pitchFamily="34" charset="0"/>
                          <a:cs typeface="Calibri" pitchFamily="34" charset="0"/>
                        </a:rPr>
                        <a:t>BlackJack</a:t>
                      </a:r>
                      <a:r>
                        <a:rPr lang="en-US" sz="2000" b="1" baseline="0" dirty="0" smtClean="0">
                          <a:solidFill>
                            <a:srgbClr val="0000FF"/>
                          </a:solidFill>
                          <a:latin typeface="Calibri" pitchFamily="34" charset="0"/>
                          <a:cs typeface="Calibri" pitchFamily="34" charset="0"/>
                        </a:rPr>
                        <a:t> Oak (</a:t>
                      </a:r>
                      <a:r>
                        <a:rPr lang="en-US" sz="2000" b="1" baseline="0" dirty="0" err="1" smtClean="0">
                          <a:solidFill>
                            <a:srgbClr val="0000FF"/>
                          </a:solidFill>
                          <a:latin typeface="Calibri" pitchFamily="34" charset="0"/>
                          <a:cs typeface="Calibri" pitchFamily="34" charset="0"/>
                        </a:rPr>
                        <a:t>Quercus</a:t>
                      </a:r>
                      <a:r>
                        <a:rPr lang="en-US" sz="2000" b="1" baseline="0" dirty="0" smtClean="0">
                          <a:solidFill>
                            <a:srgbClr val="0000FF"/>
                          </a:solidFill>
                          <a:latin typeface="Calibri" pitchFamily="34" charset="0"/>
                          <a:cs typeface="Calibri" pitchFamily="34" charset="0"/>
                        </a:rPr>
                        <a:t> </a:t>
                      </a:r>
                      <a:r>
                        <a:rPr lang="en-US" sz="2000" b="1" baseline="0" dirty="0" err="1" smtClean="0">
                          <a:solidFill>
                            <a:srgbClr val="0000FF"/>
                          </a:solidFill>
                          <a:latin typeface="Calibri" pitchFamily="34" charset="0"/>
                          <a:cs typeface="Calibri" pitchFamily="34" charset="0"/>
                        </a:rPr>
                        <a:t>marilandica</a:t>
                      </a:r>
                      <a:r>
                        <a:rPr lang="en-US" sz="2000" b="1" baseline="0" dirty="0" smtClean="0">
                          <a:solidFill>
                            <a:srgbClr val="0000FF"/>
                          </a:solidFill>
                          <a:latin typeface="Calibri" pitchFamily="34" charset="0"/>
                          <a:cs typeface="Calibri" pitchFamily="34" charset="0"/>
                        </a:rPr>
                        <a:t>)</a:t>
                      </a:r>
                      <a:endParaRPr lang="en-US" sz="2000" b="1" dirty="0">
                        <a:solidFill>
                          <a:srgbClr val="0000FF"/>
                        </a:solidFill>
                        <a:latin typeface="Calibri" pitchFamily="34" charset="0"/>
                        <a:cs typeface="Calibri" pitchFamily="34" charset="0"/>
                      </a:endParaRPr>
                    </a:p>
                  </a:txBody>
                  <a:tcPr marL="62523" marR="62523" marT="31262" marB="31262" anchor="ctr">
                    <a:lnL>
                      <a:noFill/>
                    </a:lnL>
                    <a:lnR>
                      <a:noFill/>
                    </a:lnR>
                    <a:lnT>
                      <a:noFill/>
                    </a:lnT>
                    <a:lnB>
                      <a:noFill/>
                    </a:lnB>
                  </a:tcPr>
                </a:tc>
              </a:tr>
            </a:tbl>
          </a:graphicData>
        </a:graphic>
      </p:graphicFrame>
      <p:sp>
        <p:nvSpPr>
          <p:cNvPr id="52225" name="Rectangle 1"/>
          <p:cNvSpPr>
            <a:spLocks noChangeArrowheads="1"/>
          </p:cNvSpPr>
          <p:nvPr/>
        </p:nvSpPr>
        <p:spPr bwMode="auto">
          <a:xfrm>
            <a:off x="3522033" y="182433"/>
            <a:ext cx="2099934" cy="92333"/>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groups, and which oaks fall into that is commonly considered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3200400" cy="715962"/>
          </a:xfrm>
        </p:spPr>
        <p:txBody>
          <a:bodyPr>
            <a:normAutofit fontScale="90000"/>
          </a:bodyPr>
          <a:lstStyle/>
          <a:p>
            <a:r>
              <a:rPr lang="en-US" b="1" dirty="0" smtClean="0">
                <a:solidFill>
                  <a:srgbClr val="FF0000"/>
                </a:solidFill>
              </a:rPr>
              <a:t>Maple Trees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12</a:t>
            </a:fld>
            <a:endParaRPr lang="en-US" dirty="0"/>
          </a:p>
        </p:txBody>
      </p:sp>
      <p:sp>
        <p:nvSpPr>
          <p:cNvPr id="4" name="TextBox 3"/>
          <p:cNvSpPr txBox="1"/>
          <p:nvPr/>
        </p:nvSpPr>
        <p:spPr>
          <a:xfrm>
            <a:off x="304800" y="990600"/>
            <a:ext cx="3886200" cy="2677656"/>
          </a:xfrm>
          <a:prstGeom prst="rect">
            <a:avLst/>
          </a:prstGeom>
          <a:noFill/>
        </p:spPr>
        <p:txBody>
          <a:bodyPr wrap="square" rtlCol="0">
            <a:spAutoFit/>
          </a:bodyPr>
          <a:lstStyle/>
          <a:p>
            <a:pPr>
              <a:buFont typeface="Arial" pitchFamily="34" charset="0"/>
              <a:buChar char="•"/>
            </a:pPr>
            <a:r>
              <a:rPr lang="en-US" dirty="0" smtClean="0"/>
              <a:t>   128 Species world wide, most in Asia</a:t>
            </a:r>
          </a:p>
          <a:p>
            <a:pPr>
              <a:buFont typeface="Arial" pitchFamily="34" charset="0"/>
              <a:buChar char="•"/>
            </a:pPr>
            <a:r>
              <a:rPr lang="en-US" dirty="0" smtClean="0"/>
              <a:t>   Thirteen species in N. America</a:t>
            </a:r>
          </a:p>
          <a:p>
            <a:pPr>
              <a:buFont typeface="Arial" pitchFamily="34" charset="0"/>
              <a:buChar char="•"/>
            </a:pPr>
            <a:r>
              <a:rPr lang="en-US" b="1" dirty="0" smtClean="0"/>
              <a:t>   </a:t>
            </a:r>
            <a:r>
              <a:rPr lang="en-US" sz="2400" b="1" dirty="0" smtClean="0">
                <a:solidFill>
                  <a:srgbClr val="0000FF"/>
                </a:solidFill>
              </a:rPr>
              <a:t>Nine</a:t>
            </a:r>
            <a:r>
              <a:rPr lang="en-US" sz="2400" dirty="0" smtClean="0">
                <a:solidFill>
                  <a:srgbClr val="0000FF"/>
                </a:solidFill>
              </a:rPr>
              <a:t> </a:t>
            </a:r>
            <a:r>
              <a:rPr lang="en-US" sz="2400" b="1" dirty="0" smtClean="0">
                <a:solidFill>
                  <a:srgbClr val="0000FF"/>
                </a:solidFill>
              </a:rPr>
              <a:t>species in Texas</a:t>
            </a:r>
            <a:endParaRPr lang="en-US" b="1" dirty="0" smtClean="0">
              <a:solidFill>
                <a:srgbClr val="0000FF"/>
              </a:solidFill>
            </a:endParaRPr>
          </a:p>
          <a:p>
            <a:pPr>
              <a:buFont typeface="Arial" pitchFamily="34" charset="0"/>
              <a:buChar char="•"/>
            </a:pPr>
            <a:r>
              <a:rPr lang="en-US" dirty="0" smtClean="0"/>
              <a:t>   Some species are:</a:t>
            </a:r>
          </a:p>
          <a:p>
            <a:pPr lvl="1">
              <a:buFont typeface="Arial" pitchFamily="34" charset="0"/>
              <a:buChar char="•"/>
            </a:pPr>
            <a:r>
              <a:rPr lang="en-US" dirty="0" smtClean="0"/>
              <a:t>   Silver Maple (soft Maple)</a:t>
            </a:r>
          </a:p>
          <a:p>
            <a:pPr lvl="1">
              <a:buFont typeface="Arial" pitchFamily="34" charset="0"/>
              <a:buChar char="•"/>
            </a:pPr>
            <a:r>
              <a:rPr lang="en-US" dirty="0" smtClean="0"/>
              <a:t>   Red Maple (soft Maple)</a:t>
            </a:r>
          </a:p>
          <a:p>
            <a:pPr lvl="1">
              <a:buFont typeface="Arial" pitchFamily="34" charset="0"/>
              <a:buChar char="•"/>
            </a:pPr>
            <a:r>
              <a:rPr lang="en-US" dirty="0" smtClean="0"/>
              <a:t>   Hard or Sugar Maple</a:t>
            </a:r>
          </a:p>
          <a:p>
            <a:pPr lvl="1">
              <a:buFont typeface="Arial" pitchFamily="34" charset="0"/>
              <a:buChar char="•"/>
            </a:pPr>
            <a:r>
              <a:rPr lang="en-US" dirty="0" smtClean="0"/>
              <a:t>   Box Elder</a:t>
            </a:r>
          </a:p>
          <a:p>
            <a:pPr lvl="1">
              <a:buFont typeface="Arial" pitchFamily="34" charset="0"/>
              <a:buChar char="•"/>
            </a:pPr>
            <a:r>
              <a:rPr lang="en-US" dirty="0" smtClean="0"/>
              <a:t>   Ambrosia Maple</a:t>
            </a:r>
          </a:p>
        </p:txBody>
      </p:sp>
      <p:sp>
        <p:nvSpPr>
          <p:cNvPr id="6" name="TextBox 5"/>
          <p:cNvSpPr txBox="1"/>
          <p:nvPr/>
        </p:nvSpPr>
        <p:spPr>
          <a:xfrm>
            <a:off x="7010400" y="2133600"/>
            <a:ext cx="1752600" cy="369332"/>
          </a:xfrm>
          <a:prstGeom prst="rect">
            <a:avLst/>
          </a:prstGeom>
          <a:noFill/>
        </p:spPr>
        <p:txBody>
          <a:bodyPr wrap="square" rtlCol="0">
            <a:spAutoFit/>
          </a:bodyPr>
          <a:lstStyle/>
          <a:p>
            <a:r>
              <a:rPr lang="en-US" dirty="0" smtClean="0"/>
              <a:t> </a:t>
            </a:r>
            <a:endParaRPr lang="en-US" dirty="0"/>
          </a:p>
        </p:txBody>
      </p:sp>
      <p:pic>
        <p:nvPicPr>
          <p:cNvPr id="7" name="Picture 6" descr="Box Elder bowl 1_ 05y.jpg"/>
          <p:cNvPicPr>
            <a:picLocks noChangeAspect="1"/>
          </p:cNvPicPr>
          <p:nvPr/>
        </p:nvPicPr>
        <p:blipFill>
          <a:blip r:embed="rId2" cstate="print"/>
          <a:stretch>
            <a:fillRect/>
          </a:stretch>
        </p:blipFill>
        <p:spPr>
          <a:xfrm>
            <a:off x="6371096" y="228600"/>
            <a:ext cx="2453898" cy="1447800"/>
          </a:xfrm>
          <a:prstGeom prst="rect">
            <a:avLst/>
          </a:prstGeom>
        </p:spPr>
      </p:pic>
      <p:pic>
        <p:nvPicPr>
          <p:cNvPr id="9" name="Picture 8" descr="Silver Maple leaf.jpg"/>
          <p:cNvPicPr>
            <a:picLocks noChangeAspect="1"/>
          </p:cNvPicPr>
          <p:nvPr/>
        </p:nvPicPr>
        <p:blipFill>
          <a:blip r:embed="rId3" cstate="print"/>
          <a:stretch>
            <a:fillRect/>
          </a:stretch>
        </p:blipFill>
        <p:spPr>
          <a:xfrm>
            <a:off x="4267200" y="990600"/>
            <a:ext cx="1828800" cy="2139696"/>
          </a:xfrm>
          <a:prstGeom prst="rect">
            <a:avLst/>
          </a:prstGeom>
        </p:spPr>
      </p:pic>
      <p:sp>
        <p:nvSpPr>
          <p:cNvPr id="10" name="TextBox 9"/>
          <p:cNvSpPr txBox="1"/>
          <p:nvPr/>
        </p:nvSpPr>
        <p:spPr>
          <a:xfrm>
            <a:off x="4343400" y="3124200"/>
            <a:ext cx="1447800" cy="369332"/>
          </a:xfrm>
          <a:prstGeom prst="rect">
            <a:avLst/>
          </a:prstGeom>
          <a:noFill/>
        </p:spPr>
        <p:txBody>
          <a:bodyPr wrap="square" rtlCol="0">
            <a:spAutoFit/>
          </a:bodyPr>
          <a:lstStyle/>
          <a:p>
            <a:r>
              <a:rPr lang="en-US" b="1" dirty="0" smtClean="0">
                <a:solidFill>
                  <a:srgbClr val="00B0F0"/>
                </a:solidFill>
              </a:rPr>
              <a:t>Silver Maple</a:t>
            </a:r>
            <a:endParaRPr lang="en-US" b="1" dirty="0">
              <a:solidFill>
                <a:srgbClr val="00B0F0"/>
              </a:solidFill>
            </a:endParaRPr>
          </a:p>
        </p:txBody>
      </p:sp>
      <p:pic>
        <p:nvPicPr>
          <p:cNvPr id="11" name="Picture 10" descr="Hard Maple leaf.jpg"/>
          <p:cNvPicPr>
            <a:picLocks noChangeAspect="1"/>
          </p:cNvPicPr>
          <p:nvPr/>
        </p:nvPicPr>
        <p:blipFill>
          <a:blip r:embed="rId4" cstate="print"/>
          <a:stretch>
            <a:fillRect/>
          </a:stretch>
        </p:blipFill>
        <p:spPr>
          <a:xfrm>
            <a:off x="6629400" y="1828800"/>
            <a:ext cx="1828800" cy="1603248"/>
          </a:xfrm>
          <a:prstGeom prst="rect">
            <a:avLst/>
          </a:prstGeom>
        </p:spPr>
      </p:pic>
      <p:sp>
        <p:nvSpPr>
          <p:cNvPr id="12" name="TextBox 11"/>
          <p:cNvSpPr txBox="1"/>
          <p:nvPr/>
        </p:nvSpPr>
        <p:spPr>
          <a:xfrm>
            <a:off x="6705600" y="3352800"/>
            <a:ext cx="2209800" cy="369332"/>
          </a:xfrm>
          <a:prstGeom prst="rect">
            <a:avLst/>
          </a:prstGeom>
          <a:noFill/>
        </p:spPr>
        <p:txBody>
          <a:bodyPr wrap="square" rtlCol="0">
            <a:spAutoFit/>
          </a:bodyPr>
          <a:lstStyle/>
          <a:p>
            <a:r>
              <a:rPr lang="en-US" b="1" dirty="0" smtClean="0">
                <a:solidFill>
                  <a:srgbClr val="00B0F0"/>
                </a:solidFill>
              </a:rPr>
              <a:t>Sugar or Hard Maple</a:t>
            </a:r>
            <a:endParaRPr lang="en-US" b="1" dirty="0">
              <a:solidFill>
                <a:srgbClr val="00B0F0"/>
              </a:solidFill>
            </a:endParaRPr>
          </a:p>
        </p:txBody>
      </p:sp>
      <p:pic>
        <p:nvPicPr>
          <p:cNvPr id="13" name="Picture 12" descr="Box Elder leaf 01a.jpg"/>
          <p:cNvPicPr>
            <a:picLocks noChangeAspect="1"/>
          </p:cNvPicPr>
          <p:nvPr/>
        </p:nvPicPr>
        <p:blipFill>
          <a:blip r:embed="rId5" cstate="print"/>
          <a:stretch>
            <a:fillRect/>
          </a:stretch>
        </p:blipFill>
        <p:spPr>
          <a:xfrm>
            <a:off x="6705600" y="4114800"/>
            <a:ext cx="1828800" cy="1719072"/>
          </a:xfrm>
          <a:prstGeom prst="rect">
            <a:avLst/>
          </a:prstGeom>
        </p:spPr>
      </p:pic>
      <p:sp>
        <p:nvSpPr>
          <p:cNvPr id="14" name="TextBox 13"/>
          <p:cNvSpPr txBox="1"/>
          <p:nvPr/>
        </p:nvSpPr>
        <p:spPr>
          <a:xfrm>
            <a:off x="7162800" y="5867400"/>
            <a:ext cx="1143000" cy="369332"/>
          </a:xfrm>
          <a:prstGeom prst="rect">
            <a:avLst/>
          </a:prstGeom>
          <a:noFill/>
        </p:spPr>
        <p:txBody>
          <a:bodyPr wrap="square" rtlCol="0">
            <a:spAutoFit/>
          </a:bodyPr>
          <a:lstStyle/>
          <a:p>
            <a:r>
              <a:rPr lang="en-US" b="1" dirty="0" smtClean="0">
                <a:solidFill>
                  <a:srgbClr val="00B0F0"/>
                </a:solidFill>
              </a:rPr>
              <a:t>Box Elder</a:t>
            </a:r>
            <a:endParaRPr lang="en-US" b="1" dirty="0">
              <a:solidFill>
                <a:srgbClr val="00B0F0"/>
              </a:solidFill>
            </a:endParaRPr>
          </a:p>
        </p:txBody>
      </p:sp>
      <p:pic>
        <p:nvPicPr>
          <p:cNvPr id="15" name="Picture 14" descr="Red leaf maple 01a.jpg"/>
          <p:cNvPicPr>
            <a:picLocks noChangeAspect="1"/>
          </p:cNvPicPr>
          <p:nvPr/>
        </p:nvPicPr>
        <p:blipFill>
          <a:blip r:embed="rId6" cstate="print"/>
          <a:stretch>
            <a:fillRect/>
          </a:stretch>
        </p:blipFill>
        <p:spPr>
          <a:xfrm>
            <a:off x="4572000" y="3810000"/>
            <a:ext cx="1499616" cy="1889760"/>
          </a:xfrm>
          <a:prstGeom prst="rect">
            <a:avLst/>
          </a:prstGeom>
        </p:spPr>
      </p:pic>
      <p:sp>
        <p:nvSpPr>
          <p:cNvPr id="16" name="TextBox 15"/>
          <p:cNvSpPr txBox="1"/>
          <p:nvPr/>
        </p:nvSpPr>
        <p:spPr>
          <a:xfrm>
            <a:off x="4724400" y="5715000"/>
            <a:ext cx="1371600" cy="369332"/>
          </a:xfrm>
          <a:prstGeom prst="rect">
            <a:avLst/>
          </a:prstGeom>
          <a:noFill/>
        </p:spPr>
        <p:txBody>
          <a:bodyPr wrap="square" rtlCol="0">
            <a:spAutoFit/>
          </a:bodyPr>
          <a:lstStyle/>
          <a:p>
            <a:r>
              <a:rPr lang="en-US" b="1" dirty="0" smtClean="0">
                <a:solidFill>
                  <a:srgbClr val="00B0F0"/>
                </a:solidFill>
              </a:rPr>
              <a:t>Red Maple</a:t>
            </a:r>
            <a:endParaRPr lang="en-US" b="1" dirty="0">
              <a:solidFill>
                <a:srgbClr val="00B0F0"/>
              </a:solidFill>
            </a:endParaRPr>
          </a:p>
        </p:txBody>
      </p:sp>
      <p:pic>
        <p:nvPicPr>
          <p:cNvPr id="17" name="Picture 16" descr="maple bowl 01a.jpg"/>
          <p:cNvPicPr>
            <a:picLocks noChangeAspect="1"/>
          </p:cNvPicPr>
          <p:nvPr/>
        </p:nvPicPr>
        <p:blipFill>
          <a:blip r:embed="rId7" cstate="print"/>
          <a:stretch>
            <a:fillRect/>
          </a:stretch>
        </p:blipFill>
        <p:spPr>
          <a:xfrm>
            <a:off x="2362200" y="5105400"/>
            <a:ext cx="2323624" cy="1473708"/>
          </a:xfrm>
          <a:prstGeom prst="rect">
            <a:avLst/>
          </a:prstGeom>
        </p:spPr>
      </p:pic>
      <p:pic>
        <p:nvPicPr>
          <p:cNvPr id="18" name="Picture 17" descr="maple bowl 01h.jpg"/>
          <p:cNvPicPr>
            <a:picLocks noChangeAspect="1"/>
          </p:cNvPicPr>
          <p:nvPr/>
        </p:nvPicPr>
        <p:blipFill>
          <a:blip r:embed="rId8" cstate="print"/>
          <a:stretch>
            <a:fillRect/>
          </a:stretch>
        </p:blipFill>
        <p:spPr>
          <a:xfrm>
            <a:off x="228600" y="4724400"/>
            <a:ext cx="2040578" cy="18973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4191000" cy="762000"/>
          </a:xfrm>
        </p:spPr>
        <p:txBody>
          <a:bodyPr>
            <a:normAutofit/>
          </a:bodyPr>
          <a:lstStyle/>
          <a:p>
            <a:r>
              <a:rPr lang="en-US" sz="4000" b="1" dirty="0" smtClean="0">
                <a:solidFill>
                  <a:srgbClr val="FF0000"/>
                </a:solidFill>
              </a:rPr>
              <a:t>The Soft Maples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13</a:t>
            </a:fld>
            <a:endParaRPr lang="en-US"/>
          </a:p>
        </p:txBody>
      </p:sp>
      <p:sp>
        <p:nvSpPr>
          <p:cNvPr id="4" name="Rectangle 3"/>
          <p:cNvSpPr/>
          <p:nvPr/>
        </p:nvSpPr>
        <p:spPr>
          <a:xfrm>
            <a:off x="381000" y="4800600"/>
            <a:ext cx="4800600" cy="369332"/>
          </a:xfrm>
          <a:prstGeom prst="rect">
            <a:avLst/>
          </a:prstGeom>
        </p:spPr>
        <p:txBody>
          <a:bodyPr wrap="square">
            <a:spAutoFit/>
          </a:bodyPr>
          <a:lstStyle/>
          <a:p>
            <a:pPr lvl="1"/>
            <a:r>
              <a:rPr lang="en-US" dirty="0" smtClean="0"/>
              <a:t> </a:t>
            </a:r>
          </a:p>
        </p:txBody>
      </p:sp>
      <p:sp>
        <p:nvSpPr>
          <p:cNvPr id="55297" name="Rectangle 1"/>
          <p:cNvSpPr>
            <a:spLocks noChangeArrowheads="1"/>
          </p:cNvSpPr>
          <p:nvPr/>
        </p:nvSpPr>
        <p:spPr bwMode="auto">
          <a:xfrm>
            <a:off x="304800" y="914400"/>
            <a:ext cx="8534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Silver Maple </a:t>
            </a:r>
            <a:r>
              <a:rPr lang="en-US" dirty="0" smtClean="0">
                <a:solidFill>
                  <a:srgbClr val="E3690D"/>
                </a:solidFill>
              </a:rPr>
              <a:t>- Acer saccharinum:  </a:t>
            </a:r>
            <a:r>
              <a:rPr kumimoji="0" lang="en-US" sz="1800" b="0" i="0" u="none" strike="noStrike" cap="none" normalizeH="0" baseline="0" dirty="0" smtClean="0">
                <a:ln>
                  <a:noFill/>
                </a:ln>
                <a:solidFill>
                  <a:schemeClr val="tx1"/>
                </a:solidFill>
                <a:effectLst/>
                <a:latin typeface="Calibri" pitchFamily="34" charset="0"/>
                <a:cs typeface="Calibri" pitchFamily="34" charset="0"/>
              </a:rPr>
              <a:t>Unlike most other hardwoods, the </a:t>
            </a:r>
            <a:r>
              <a:rPr kumimoji="0" lang="en-US" sz="1800" b="0" i="1" u="none" strike="noStrike" cap="none" normalizeH="0" baseline="0" dirty="0" smtClean="0">
                <a:ln>
                  <a:noFill/>
                </a:ln>
                <a:solidFill>
                  <a:schemeClr val="tx1"/>
                </a:solidFill>
                <a:effectLst/>
                <a:latin typeface="Calibri" pitchFamily="34" charset="0"/>
                <a:cs typeface="Calibri" pitchFamily="34" charset="0"/>
              </a:rPr>
              <a:t>sapwood </a:t>
            </a:r>
            <a:r>
              <a:rPr kumimoji="0" lang="en-US" sz="1800" b="0" i="0" u="none" strike="noStrike" cap="none" normalizeH="0" baseline="0" dirty="0" smtClean="0">
                <a:ln>
                  <a:noFill/>
                </a:ln>
                <a:solidFill>
                  <a:schemeClr val="tx1"/>
                </a:solidFill>
                <a:effectLst/>
                <a:latin typeface="Calibri" pitchFamily="34" charset="0"/>
                <a:cs typeface="Calibri" pitchFamily="34" charset="0"/>
              </a:rPr>
              <a:t>of maple lumber is most commonly used rather than its heartwood. Sapwood color ranges from almost white, to a light golden or reddish brown, while the heartwood is a darker reddish brown. Silver Maple can also be seen with </a:t>
            </a:r>
            <a:r>
              <a:rPr kumimoji="0" lang="en-US" sz="1800" b="0" i="0" u="none" strike="noStrike" cap="none" normalizeH="0" baseline="0" dirty="0" smtClean="0">
                <a:ln>
                  <a:noFill/>
                </a:ln>
                <a:solidFill>
                  <a:srgbClr val="0070C0"/>
                </a:solidFill>
                <a:effectLst/>
                <a:latin typeface="Calibri" pitchFamily="34" charset="0"/>
                <a:cs typeface="Calibri" pitchFamily="34" charset="0"/>
              </a:rPr>
              <a:t>curly or quilted grain patterns.</a:t>
            </a:r>
          </a:p>
          <a:p>
            <a:pPr lvl="0" algn="just" eaLnBrk="0" fontAlgn="base" hangingPunct="0">
              <a:spcBef>
                <a:spcPct val="0"/>
              </a:spcBef>
              <a:spcAft>
                <a:spcPct val="0"/>
              </a:spcAft>
            </a:pPr>
            <a:r>
              <a:rPr kumimoji="0" lang="en-US" sz="1800" b="0" i="0" u="none" strike="noStrike" cap="none" normalizeH="0" baseline="0" dirty="0" smtClean="0">
                <a:ln>
                  <a:noFill/>
                </a:ln>
                <a:solidFill>
                  <a:schemeClr val="tx1"/>
                </a:solidFill>
                <a:effectLst/>
                <a:latin typeface="Calibri" pitchFamily="34" charset="0"/>
                <a:cs typeface="Calibri" pitchFamily="34" charset="0"/>
              </a:rPr>
              <a:t>Grain is generally straight, but may be wavy. Has a fine, even texture. The growth rings tend to be lighter and less distinct in </a:t>
            </a:r>
            <a:r>
              <a:rPr kumimoji="0" lang="en-US" sz="1800" b="0" i="0" u="none" strike="noStrike" cap="none" normalizeH="0" baseline="0" dirty="0" smtClean="0">
                <a:ln>
                  <a:noFill/>
                </a:ln>
                <a:solidFill>
                  <a:srgbClr val="0070C0"/>
                </a:solidFill>
                <a:effectLst/>
                <a:latin typeface="Calibri" pitchFamily="34" charset="0"/>
                <a:cs typeface="Calibri" pitchFamily="34" charset="0"/>
              </a:rPr>
              <a:t>Soft Maples</a:t>
            </a:r>
            <a:r>
              <a:rPr lang="en-US" dirty="0" smtClean="0">
                <a:solidFill>
                  <a:srgbClr val="0070C0"/>
                </a:solidFill>
                <a:latin typeface="Calibri" pitchFamily="34" charset="0"/>
                <a:cs typeface="Calibri" pitchFamily="34" charset="0"/>
              </a:rPr>
              <a:t> </a:t>
            </a:r>
            <a:r>
              <a:rPr kumimoji="0" lang="en-US" sz="1800" b="0" i="0" u="none" strike="noStrike" cap="none" normalizeH="0" baseline="0" dirty="0" smtClean="0">
                <a:ln>
                  <a:noFill/>
                </a:ln>
                <a:solidFill>
                  <a:srgbClr val="0070C0"/>
                </a:solidFill>
                <a:effectLst/>
                <a:latin typeface="Calibri" pitchFamily="34" charset="0"/>
                <a:cs typeface="Calibri" pitchFamily="34" charset="0"/>
              </a:rPr>
              <a:t>than in Hard Maple. </a:t>
            </a:r>
          </a:p>
          <a:p>
            <a:pPr lvl="0" algn="just" eaLnBrk="0" fontAlgn="base" hangingPunct="0">
              <a:spcBef>
                <a:spcPct val="0"/>
              </a:spcBef>
              <a:spcAft>
                <a:spcPct val="0"/>
              </a:spcAft>
            </a:pPr>
            <a:endParaRPr lang="en-US" dirty="0" smtClean="0">
              <a:solidFill>
                <a:srgbClr val="0070C0"/>
              </a:solidFill>
              <a:latin typeface="Calibri" pitchFamily="34" charset="0"/>
              <a:cs typeface="Calibri" pitchFamily="34" charset="0"/>
            </a:endParaRPr>
          </a:p>
          <a:p>
            <a:pPr lvl="0" algn="just" eaLnBrk="0" fontAlgn="base" hangingPunct="0">
              <a:spcBef>
                <a:spcPct val="0"/>
              </a:spcBef>
              <a:spcAft>
                <a:spcPct val="0"/>
              </a:spcAft>
            </a:pPr>
            <a:r>
              <a:rPr lang="en-US" dirty="0" smtClean="0">
                <a:latin typeface="Calibri" pitchFamily="34" charset="0"/>
                <a:cs typeface="Calibri" pitchFamily="34" charset="0"/>
              </a:rPr>
              <a:t>Silver Maple is so called because of the pale silvery undersides of its leaves. It is readily distinguished from </a:t>
            </a:r>
            <a:r>
              <a:rPr lang="en-US" dirty="0" smtClean="0">
                <a:solidFill>
                  <a:srgbClr val="0070C0"/>
                </a:solidFill>
                <a:latin typeface="Calibri" pitchFamily="34" charset="0"/>
                <a:cs typeface="Calibri" pitchFamily="34" charset="0"/>
              </a:rPr>
              <a:t>Sugar Maple (i.e., Hard Maple) </a:t>
            </a:r>
            <a:r>
              <a:rPr lang="en-US" dirty="0" smtClean="0">
                <a:latin typeface="Calibri" pitchFamily="34" charset="0"/>
                <a:cs typeface="Calibri" pitchFamily="34" charset="0"/>
              </a:rPr>
              <a:t>as the leaves of Silver Maple have deep notches between the lobes, whereas Sugar Maple’s leaves have shallower notches.</a:t>
            </a:r>
          </a:p>
          <a:p>
            <a:pPr algn="just" eaLnBrk="0" fontAlgn="base" hangingPunct="0">
              <a:spcBef>
                <a:spcPct val="0"/>
              </a:spcBef>
              <a:spcAft>
                <a:spcPct val="0"/>
              </a:spcAft>
            </a:pPr>
            <a:r>
              <a:rPr lang="en-US" dirty="0" smtClean="0">
                <a:latin typeface="Calibri" pitchFamily="34" charset="0"/>
                <a:cs typeface="Calibri" pitchFamily="34" charset="0"/>
              </a:rPr>
              <a:t>Silver Maple is considered to be in the grouping of Soft Maples, and its wood is lighter, softer, and weaker than that of Hard Maple. </a:t>
            </a:r>
          </a:p>
          <a:p>
            <a:pPr algn="just" eaLnBrk="0" fontAlgn="base" hangingPunct="0">
              <a:spcBef>
                <a:spcPct val="0"/>
              </a:spcBef>
              <a:spcAft>
                <a:spcPct val="0"/>
              </a:spcAft>
            </a:pPr>
            <a:endParaRPr lang="en-US" dirty="0" smtClean="0">
              <a:latin typeface="Calibri" pitchFamily="34" charset="0"/>
              <a:cs typeface="Calibri" pitchFamily="34" charset="0"/>
            </a:endParaRPr>
          </a:p>
          <a:p>
            <a:pPr algn="just" eaLnBrk="0" fontAlgn="base" hangingPunct="0">
              <a:spcBef>
                <a:spcPct val="0"/>
              </a:spcBef>
              <a:spcAft>
                <a:spcPct val="0"/>
              </a:spcAft>
            </a:pPr>
            <a:r>
              <a:rPr lang="en-US" dirty="0" smtClean="0">
                <a:latin typeface="Calibri" pitchFamily="34" charset="0"/>
                <a:cs typeface="Calibri" pitchFamily="34" charset="0"/>
              </a:rPr>
              <a:t>The wood is used for Veneer, paper (pulpwood), boxes, crates/pallets, musical instruments, </a:t>
            </a:r>
            <a:r>
              <a:rPr lang="en-US" dirty="0" smtClean="0">
                <a:solidFill>
                  <a:srgbClr val="0070C0"/>
                </a:solidFill>
                <a:latin typeface="Calibri" pitchFamily="34" charset="0"/>
                <a:cs typeface="Calibri" pitchFamily="34" charset="0"/>
              </a:rPr>
              <a:t>turned objects</a:t>
            </a:r>
            <a:r>
              <a:rPr lang="en-US" dirty="0" smtClean="0">
                <a:latin typeface="Calibri" pitchFamily="34" charset="0"/>
                <a:cs typeface="Calibri" pitchFamily="34" charset="0"/>
              </a:rPr>
              <a:t>, and other small specialty wood items.</a:t>
            </a:r>
            <a:endParaRPr kumimoji="0" lang="en-US" sz="1800" b="0" i="0" u="none" strike="noStrike" cap="none" normalizeH="0" baseline="0" dirty="0" smtClean="0">
              <a:ln>
                <a:noFill/>
              </a:ln>
              <a:solidFill>
                <a:srgbClr val="0070C0"/>
              </a:solidFill>
              <a:effectLst/>
              <a:latin typeface="Calibri" pitchFamily="34" charset="0"/>
              <a:cs typeface="Calibri" pitchFamily="34" charset="0"/>
            </a:endParaRPr>
          </a:p>
        </p:txBody>
      </p:sp>
      <p:sp>
        <p:nvSpPr>
          <p:cNvPr id="10" name="Rectangle 9"/>
          <p:cNvSpPr/>
          <p:nvPr/>
        </p:nvSpPr>
        <p:spPr>
          <a:xfrm>
            <a:off x="304800" y="5257800"/>
            <a:ext cx="8305800" cy="1231106"/>
          </a:xfrm>
          <a:prstGeom prst="rect">
            <a:avLst/>
          </a:prstGeom>
        </p:spPr>
        <p:txBody>
          <a:bodyPr wrap="square">
            <a:spAutoFit/>
          </a:bodyPr>
          <a:lstStyle/>
          <a:p>
            <a:r>
              <a:rPr lang="en-US" sz="2000" b="1" dirty="0" smtClean="0">
                <a:solidFill>
                  <a:srgbClr val="0000FF"/>
                </a:solidFill>
              </a:rPr>
              <a:t>Red Maple </a:t>
            </a:r>
            <a:r>
              <a:rPr lang="en-US" dirty="0" smtClean="0">
                <a:solidFill>
                  <a:srgbClr val="E3690D"/>
                </a:solidFill>
              </a:rPr>
              <a:t>- Acer rubrum:  </a:t>
            </a:r>
            <a:r>
              <a:rPr lang="en-US" dirty="0" smtClean="0"/>
              <a:t>is appropriately named, as its flowers, twigs, seeds, and autumn leaves are all red.  Red Maple is common over a very large area of the eastern Untied States, and its wood tends to be slightly heavier, stronger, and harder than other species in the grouping of </a:t>
            </a:r>
            <a:r>
              <a:rPr lang="en-US" dirty="0" smtClean="0">
                <a:solidFill>
                  <a:srgbClr val="0070C0"/>
                </a:solidFill>
              </a:rPr>
              <a:t>Soft Maples.</a:t>
            </a:r>
            <a:endParaRPr lang="en-US" dirty="0">
              <a:solidFill>
                <a:srgbClr val="0070C0"/>
              </a:solidFill>
            </a:endParaRPr>
          </a:p>
        </p:txBody>
      </p:sp>
      <p:pic>
        <p:nvPicPr>
          <p:cNvPr id="11" name="Picture 10" descr="red maple range 01a.jpg"/>
          <p:cNvPicPr>
            <a:picLocks noChangeAspect="1"/>
          </p:cNvPicPr>
          <p:nvPr/>
        </p:nvPicPr>
        <p:blipFill>
          <a:blip r:embed="rId2" cstate="print"/>
          <a:stretch>
            <a:fillRect/>
          </a:stretch>
        </p:blipFill>
        <p:spPr>
          <a:xfrm>
            <a:off x="7848600" y="152400"/>
            <a:ext cx="1066800" cy="1061466"/>
          </a:xfrm>
          <a:prstGeom prst="rect">
            <a:avLst/>
          </a:prstGeom>
        </p:spPr>
      </p:pic>
      <p:sp>
        <p:nvSpPr>
          <p:cNvPr id="14" name="TextBox 13"/>
          <p:cNvSpPr txBox="1"/>
          <p:nvPr/>
        </p:nvSpPr>
        <p:spPr>
          <a:xfrm>
            <a:off x="6705600" y="228600"/>
            <a:ext cx="1219200" cy="646331"/>
          </a:xfrm>
          <a:prstGeom prst="rect">
            <a:avLst/>
          </a:prstGeom>
          <a:noFill/>
        </p:spPr>
        <p:txBody>
          <a:bodyPr wrap="square" rtlCol="0">
            <a:spAutoFit/>
          </a:bodyPr>
          <a:lstStyle/>
          <a:p>
            <a:pPr algn="ctr"/>
            <a:r>
              <a:rPr lang="en-US" dirty="0" smtClean="0">
                <a:solidFill>
                  <a:srgbClr val="00B050"/>
                </a:solidFill>
              </a:rPr>
              <a:t>Red Maple range</a:t>
            </a:r>
            <a:endParaRPr lang="en-US"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3810000" cy="762000"/>
          </a:xfrm>
        </p:spPr>
        <p:txBody>
          <a:bodyPr>
            <a:normAutofit/>
          </a:bodyPr>
          <a:lstStyle/>
          <a:p>
            <a:r>
              <a:rPr lang="en-US" sz="4000" b="1" dirty="0" smtClean="0">
                <a:solidFill>
                  <a:srgbClr val="FF0000"/>
                </a:solidFill>
              </a:rPr>
              <a:t>Hard Maple</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14</a:t>
            </a:fld>
            <a:endParaRPr lang="en-US"/>
          </a:p>
        </p:txBody>
      </p:sp>
      <p:sp>
        <p:nvSpPr>
          <p:cNvPr id="4" name="Rectangle 3"/>
          <p:cNvSpPr/>
          <p:nvPr/>
        </p:nvSpPr>
        <p:spPr>
          <a:xfrm>
            <a:off x="381000" y="4800600"/>
            <a:ext cx="4800600" cy="369332"/>
          </a:xfrm>
          <a:prstGeom prst="rect">
            <a:avLst/>
          </a:prstGeom>
        </p:spPr>
        <p:txBody>
          <a:bodyPr wrap="square">
            <a:spAutoFit/>
          </a:bodyPr>
          <a:lstStyle/>
          <a:p>
            <a:pPr lvl="1"/>
            <a:r>
              <a:rPr lang="en-US" dirty="0" smtClean="0"/>
              <a:t> </a:t>
            </a:r>
          </a:p>
        </p:txBody>
      </p:sp>
      <p:sp>
        <p:nvSpPr>
          <p:cNvPr id="17" name="Rectangle 16"/>
          <p:cNvSpPr/>
          <p:nvPr/>
        </p:nvSpPr>
        <p:spPr>
          <a:xfrm>
            <a:off x="228600" y="914400"/>
            <a:ext cx="8382000" cy="2893100"/>
          </a:xfrm>
          <a:prstGeom prst="rect">
            <a:avLst/>
          </a:prstGeom>
        </p:spPr>
        <p:txBody>
          <a:bodyPr wrap="square">
            <a:spAutoFit/>
          </a:bodyPr>
          <a:lstStyle/>
          <a:p>
            <a:r>
              <a:rPr lang="en-US" sz="2000" b="1" dirty="0" smtClean="0">
                <a:solidFill>
                  <a:srgbClr val="0000FF"/>
                </a:solidFill>
              </a:rPr>
              <a:t>Hard Maple, Sugar Maple, Rock Maple </a:t>
            </a:r>
            <a:r>
              <a:rPr lang="en-US" dirty="0" smtClean="0">
                <a:solidFill>
                  <a:srgbClr val="E3690D"/>
                </a:solidFill>
              </a:rPr>
              <a:t>- Acer saccharum:  </a:t>
            </a:r>
            <a:r>
              <a:rPr lang="en-US" dirty="0" smtClean="0">
                <a:latin typeface="Calibri" pitchFamily="34" charset="0"/>
                <a:cs typeface="Calibri" pitchFamily="34" charset="0"/>
              </a:rPr>
              <a:t>Birdseye Maple is a figure found most commonly in Hard Maple, though it’s also found less frequently in other species. Hard Maple can also be seen with curly or quilted grain patterns. Grain is generally straight, but may be wavy. Has a fine, even texture.</a:t>
            </a:r>
          </a:p>
          <a:p>
            <a:endParaRPr lang="en-US" dirty="0" smtClean="0">
              <a:latin typeface="Calibri" pitchFamily="34" charset="0"/>
              <a:cs typeface="Calibri" pitchFamily="34" charset="0"/>
            </a:endParaRPr>
          </a:p>
          <a:p>
            <a:r>
              <a:rPr lang="en-US" dirty="0" smtClean="0"/>
              <a:t>Fairly easy to work with both hand and machine tools, though slightly more difficult than Soft Maple due to Hard Maple’s higher density.  Maple has a tendency to burn when being machined with high-speed cutters such as in a router. Turns, glues, and finishes well, though blotches can occur when staining, and a pre-conditioner, gel stain, or toner may be necessary to get an even color.</a:t>
            </a:r>
            <a:endParaRPr lang="en-US" dirty="0"/>
          </a:p>
        </p:txBody>
      </p:sp>
      <p:sp>
        <p:nvSpPr>
          <p:cNvPr id="18" name="Rectangle 17"/>
          <p:cNvSpPr/>
          <p:nvPr/>
        </p:nvSpPr>
        <p:spPr>
          <a:xfrm>
            <a:off x="228600" y="3886200"/>
            <a:ext cx="8610600" cy="1754326"/>
          </a:xfrm>
          <a:prstGeom prst="rect">
            <a:avLst/>
          </a:prstGeom>
        </p:spPr>
        <p:txBody>
          <a:bodyPr wrap="square">
            <a:spAutoFit/>
          </a:bodyPr>
          <a:lstStyle/>
          <a:p>
            <a:r>
              <a:rPr lang="en-US" dirty="0" smtClean="0"/>
              <a:t>In tree form, Hard Maple is usually referred to as Sugar Maple, and is the tree most often tapped for maple syrup.  Sugar Maple’s leaves are the shape that most people associate with maple leaves, with vivid autumn coloring ranging from yellow to purplish red.</a:t>
            </a:r>
          </a:p>
          <a:p>
            <a:r>
              <a:rPr lang="en-US" dirty="0" smtClean="0"/>
              <a:t>Hard Maple ought to be considered the king of the </a:t>
            </a:r>
            <a:r>
              <a:rPr lang="en-US" dirty="0" smtClean="0">
                <a:solidFill>
                  <a:srgbClr val="0070C0"/>
                </a:solidFill>
              </a:rPr>
              <a:t>Acer genus</a:t>
            </a:r>
            <a:r>
              <a:rPr lang="en-US" dirty="0" smtClean="0"/>
              <a:t>.  Its wood is stronger, stiffer, harder, and denser than all of the other species of Maple commercially available in lumber form.</a:t>
            </a:r>
            <a:endParaRPr lang="en-US" dirty="0"/>
          </a:p>
        </p:txBody>
      </p:sp>
      <p:pic>
        <p:nvPicPr>
          <p:cNvPr id="19" name="Picture 18" descr="hard maple bowl 01a.jpg"/>
          <p:cNvPicPr>
            <a:picLocks noChangeAspect="1"/>
          </p:cNvPicPr>
          <p:nvPr/>
        </p:nvPicPr>
        <p:blipFill>
          <a:blip r:embed="rId2" cstate="print"/>
          <a:stretch>
            <a:fillRect/>
          </a:stretch>
        </p:blipFill>
        <p:spPr>
          <a:xfrm>
            <a:off x="304800" y="5638800"/>
            <a:ext cx="1676400" cy="1128776"/>
          </a:xfrm>
          <a:prstGeom prst="rect">
            <a:avLst/>
          </a:prstGeom>
        </p:spPr>
      </p:pic>
      <p:pic>
        <p:nvPicPr>
          <p:cNvPr id="20" name="Picture 19" descr="hard maple bowl 01b.jpg"/>
          <p:cNvPicPr>
            <a:picLocks noChangeAspect="1"/>
          </p:cNvPicPr>
          <p:nvPr/>
        </p:nvPicPr>
        <p:blipFill>
          <a:blip r:embed="rId3" cstate="print"/>
          <a:stretch>
            <a:fillRect/>
          </a:stretch>
        </p:blipFill>
        <p:spPr>
          <a:xfrm>
            <a:off x="2971800" y="5344160"/>
            <a:ext cx="2362200" cy="1354328"/>
          </a:xfrm>
          <a:prstGeom prst="rect">
            <a:avLst/>
          </a:prstGeom>
        </p:spPr>
      </p:pic>
      <p:pic>
        <p:nvPicPr>
          <p:cNvPr id="21" name="Picture 20" descr="hard maple bowl 01k.jpg"/>
          <p:cNvPicPr>
            <a:picLocks noChangeAspect="1"/>
          </p:cNvPicPr>
          <p:nvPr/>
        </p:nvPicPr>
        <p:blipFill>
          <a:blip r:embed="rId4" cstate="print"/>
          <a:stretch>
            <a:fillRect/>
          </a:stretch>
        </p:blipFill>
        <p:spPr>
          <a:xfrm>
            <a:off x="6400800" y="5391150"/>
            <a:ext cx="1981200" cy="12877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ox Elder tree 05y.jpg"/>
          <p:cNvPicPr>
            <a:picLocks noChangeAspect="1"/>
          </p:cNvPicPr>
          <p:nvPr/>
        </p:nvPicPr>
        <p:blipFill>
          <a:blip r:embed="rId2" cstate="print"/>
          <a:stretch>
            <a:fillRect/>
          </a:stretch>
        </p:blipFill>
        <p:spPr>
          <a:xfrm>
            <a:off x="6947130" y="228600"/>
            <a:ext cx="1831157" cy="1371600"/>
          </a:xfrm>
          <a:prstGeom prst="rect">
            <a:avLst/>
          </a:prstGeom>
        </p:spPr>
      </p:pic>
      <p:pic>
        <p:nvPicPr>
          <p:cNvPr id="6" name="Picture 5" descr="Box Elder Bowl 2.jpg"/>
          <p:cNvPicPr>
            <a:picLocks noChangeAspect="1"/>
          </p:cNvPicPr>
          <p:nvPr/>
        </p:nvPicPr>
        <p:blipFill>
          <a:blip r:embed="rId3" cstate="print"/>
          <a:stretch>
            <a:fillRect/>
          </a:stretch>
        </p:blipFill>
        <p:spPr>
          <a:xfrm>
            <a:off x="228599" y="228600"/>
            <a:ext cx="2467429" cy="1295400"/>
          </a:xfrm>
          <a:prstGeom prst="rect">
            <a:avLst/>
          </a:prstGeom>
        </p:spPr>
      </p:pic>
      <p:sp>
        <p:nvSpPr>
          <p:cNvPr id="2" name="Title 1"/>
          <p:cNvSpPr>
            <a:spLocks noGrp="1"/>
          </p:cNvSpPr>
          <p:nvPr>
            <p:ph type="title"/>
          </p:nvPr>
        </p:nvSpPr>
        <p:spPr>
          <a:xfrm>
            <a:off x="2819400" y="152400"/>
            <a:ext cx="4038600" cy="1447800"/>
          </a:xfrm>
        </p:spPr>
        <p:txBody>
          <a:bodyPr>
            <a:normAutofit fontScale="90000"/>
          </a:bodyPr>
          <a:lstStyle/>
          <a:p>
            <a:r>
              <a:rPr lang="en-US" b="1" dirty="0" smtClean="0">
                <a:solidFill>
                  <a:srgbClr val="FF0000"/>
                </a:solidFill>
              </a:rPr>
              <a:t>Box Elder Maple</a:t>
            </a:r>
            <a:r>
              <a:rPr lang="en-US" dirty="0" smtClean="0"/>
              <a:t/>
            </a:r>
            <a:br>
              <a:rPr lang="en-US" dirty="0" smtClean="0"/>
            </a:br>
            <a:r>
              <a:rPr lang="en-US" sz="2200" dirty="0" smtClean="0">
                <a:solidFill>
                  <a:srgbClr val="E3690D"/>
                </a:solidFill>
              </a:rPr>
              <a:t>Acer negundo</a:t>
            </a:r>
            <a:br>
              <a:rPr lang="en-US" sz="2200" dirty="0" smtClean="0">
                <a:solidFill>
                  <a:srgbClr val="E3690D"/>
                </a:solidFill>
              </a:rPr>
            </a:br>
            <a:r>
              <a:rPr lang="en-US" sz="3100" b="1" dirty="0" smtClean="0">
                <a:solidFill>
                  <a:srgbClr val="00B050"/>
                </a:solidFill>
              </a:rPr>
              <a:t>A Soft Maple</a:t>
            </a:r>
            <a:endParaRPr lang="en-US" b="1" dirty="0">
              <a:solidFill>
                <a:srgbClr val="00B05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15</a:t>
            </a:fld>
            <a:endParaRPr lang="en-US" dirty="0"/>
          </a:p>
        </p:txBody>
      </p:sp>
      <p:sp>
        <p:nvSpPr>
          <p:cNvPr id="4" name="TextBox 3"/>
          <p:cNvSpPr txBox="1"/>
          <p:nvPr/>
        </p:nvSpPr>
        <p:spPr>
          <a:xfrm>
            <a:off x="457200" y="1752600"/>
            <a:ext cx="8153400" cy="923330"/>
          </a:xfrm>
          <a:prstGeom prst="rect">
            <a:avLst/>
          </a:prstGeom>
          <a:noFill/>
        </p:spPr>
        <p:txBody>
          <a:bodyPr wrap="square" rtlCol="0">
            <a:spAutoFit/>
          </a:bodyPr>
          <a:lstStyle/>
          <a:p>
            <a:r>
              <a:rPr lang="en-US" b="1" dirty="0" smtClean="0">
                <a:solidFill>
                  <a:srgbClr val="E3690D"/>
                </a:solidFill>
              </a:rPr>
              <a:t>Odor:   </a:t>
            </a:r>
            <a:r>
              <a:rPr lang="en-US" dirty="0" smtClean="0"/>
              <a:t>Box Elder has a distinct and unpleasant scent when wet, which mostly subsides once dry.</a:t>
            </a:r>
          </a:p>
          <a:p>
            <a:endParaRPr lang="en-US" dirty="0"/>
          </a:p>
        </p:txBody>
      </p:sp>
      <p:sp>
        <p:nvSpPr>
          <p:cNvPr id="7" name="TextBox 6"/>
          <p:cNvSpPr txBox="1"/>
          <p:nvPr/>
        </p:nvSpPr>
        <p:spPr>
          <a:xfrm>
            <a:off x="533400" y="2590800"/>
            <a:ext cx="7772400" cy="1231106"/>
          </a:xfrm>
          <a:prstGeom prst="rect">
            <a:avLst/>
          </a:prstGeom>
          <a:noFill/>
        </p:spPr>
        <p:txBody>
          <a:bodyPr wrap="square" rtlCol="0">
            <a:spAutoFit/>
          </a:bodyPr>
          <a:lstStyle/>
          <a:p>
            <a:r>
              <a:rPr lang="en-US" dirty="0" smtClean="0"/>
              <a:t>The red stain is produced by the tree’s natural defenses </a:t>
            </a:r>
            <a:r>
              <a:rPr lang="en-US" sz="2000" b="1" dirty="0" smtClean="0">
                <a:solidFill>
                  <a:srgbClr val="FF0000"/>
                </a:solidFill>
              </a:rPr>
              <a:t>when wounded</a:t>
            </a:r>
            <a:r>
              <a:rPr lang="en-US" dirty="0" smtClean="0"/>
              <a:t>—it is thought that this compound is meant to </a:t>
            </a:r>
            <a:r>
              <a:rPr lang="en-US" dirty="0" smtClean="0">
                <a:hlinkClick r:id="rId4"/>
              </a:rPr>
              <a:t>inhibit the growth of fungus</a:t>
            </a:r>
            <a:r>
              <a:rPr lang="en-US" dirty="0" smtClean="0"/>
              <a:t> </a:t>
            </a:r>
            <a:r>
              <a:rPr lang="en-US" i="1" dirty="0" smtClean="0"/>
              <a:t>(Fusarium solani)</a:t>
            </a:r>
            <a:r>
              <a:rPr lang="en-US" dirty="0" smtClean="0"/>
              <a:t> that commonly colonizes the tree. Much of the reddish coloring becomes a more subdued pink or brown/gray upon drying.</a:t>
            </a:r>
            <a:endParaRPr lang="en-US" dirty="0"/>
          </a:p>
        </p:txBody>
      </p:sp>
      <p:pic>
        <p:nvPicPr>
          <p:cNvPr id="9" name="Picture 8" descr="boxelder3a.jpg"/>
          <p:cNvPicPr>
            <a:picLocks noChangeAspect="1"/>
          </p:cNvPicPr>
          <p:nvPr/>
        </p:nvPicPr>
        <p:blipFill>
          <a:blip r:embed="rId5" cstate="print"/>
          <a:stretch>
            <a:fillRect/>
          </a:stretch>
        </p:blipFill>
        <p:spPr>
          <a:xfrm>
            <a:off x="381000" y="4114800"/>
            <a:ext cx="1690414" cy="2451100"/>
          </a:xfrm>
          <a:prstGeom prst="rect">
            <a:avLst/>
          </a:prstGeom>
        </p:spPr>
      </p:pic>
      <p:pic>
        <p:nvPicPr>
          <p:cNvPr id="11" name="Picture 10" descr="Box Elder tree 05d.jpg"/>
          <p:cNvPicPr>
            <a:picLocks noChangeAspect="1"/>
          </p:cNvPicPr>
          <p:nvPr/>
        </p:nvPicPr>
        <p:blipFill>
          <a:blip r:embed="rId6" cstate="print"/>
          <a:stretch>
            <a:fillRect/>
          </a:stretch>
        </p:blipFill>
        <p:spPr>
          <a:xfrm>
            <a:off x="3896762" y="4114800"/>
            <a:ext cx="4389988" cy="2533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rgbClr val="FF0000"/>
                </a:solidFill>
              </a:rPr>
              <a:t>Ambrosia Maple</a:t>
            </a:r>
            <a:endParaRPr lang="en-US" b="1" dirty="0">
              <a:solidFill>
                <a:srgbClr val="FF0000"/>
              </a:solidFill>
            </a:endParaRPr>
          </a:p>
        </p:txBody>
      </p:sp>
      <p:sp>
        <p:nvSpPr>
          <p:cNvPr id="4" name="TextBox 3"/>
          <p:cNvSpPr txBox="1"/>
          <p:nvPr/>
        </p:nvSpPr>
        <p:spPr>
          <a:xfrm>
            <a:off x="228600" y="914400"/>
            <a:ext cx="6400800" cy="1477328"/>
          </a:xfrm>
          <a:prstGeom prst="rect">
            <a:avLst/>
          </a:prstGeom>
          <a:noFill/>
        </p:spPr>
        <p:txBody>
          <a:bodyPr wrap="square" rtlCol="0">
            <a:spAutoFit/>
          </a:bodyPr>
          <a:lstStyle/>
          <a:p>
            <a:r>
              <a:rPr lang="en-US" dirty="0" smtClean="0"/>
              <a:t>Much like </a:t>
            </a:r>
            <a:r>
              <a:rPr lang="en-US" dirty="0">
                <a:hlinkClick r:id="rId2"/>
              </a:rPr>
              <a:t>Spalted Maple</a:t>
            </a:r>
            <a:r>
              <a:rPr lang="en-US" dirty="0" smtClean="0"/>
              <a:t> and other forms of figured maple, Ambrosia Maple is technically not a specific species of Maple, but rather a general description of any type of Maple that has been infested by ambrosia beetles. The beetles bore into the tree, and with it bring fungus that discolors the wood.</a:t>
            </a:r>
            <a:endParaRPr lang="en-US" dirty="0"/>
          </a:p>
        </p:txBody>
      </p:sp>
      <p:pic>
        <p:nvPicPr>
          <p:cNvPr id="6" name="Picture 5" descr="ambrosia-maple-bowl.jpg"/>
          <p:cNvPicPr>
            <a:picLocks noChangeAspect="1"/>
          </p:cNvPicPr>
          <p:nvPr/>
        </p:nvPicPr>
        <p:blipFill>
          <a:blip r:embed="rId3" cstate="print"/>
          <a:stretch>
            <a:fillRect/>
          </a:stretch>
        </p:blipFill>
        <p:spPr>
          <a:xfrm>
            <a:off x="228600" y="4480178"/>
            <a:ext cx="3657600" cy="2188464"/>
          </a:xfrm>
          <a:prstGeom prst="rect">
            <a:avLst/>
          </a:prstGeom>
        </p:spPr>
      </p:pic>
      <p:sp>
        <p:nvSpPr>
          <p:cNvPr id="8" name="Slide Number Placeholder 7"/>
          <p:cNvSpPr>
            <a:spLocks noGrp="1"/>
          </p:cNvSpPr>
          <p:nvPr>
            <p:ph type="sldNum" sz="quarter" idx="12"/>
          </p:nvPr>
        </p:nvSpPr>
        <p:spPr/>
        <p:txBody>
          <a:bodyPr/>
          <a:lstStyle/>
          <a:p>
            <a:fld id="{A976FA9E-00ED-4202-80CE-9CAFE1C571F1}" type="slidenum">
              <a:rPr lang="en-US" smtClean="0"/>
              <a:pPr/>
              <a:t>16</a:t>
            </a:fld>
            <a:endParaRPr lang="en-US"/>
          </a:p>
        </p:txBody>
      </p:sp>
      <p:pic>
        <p:nvPicPr>
          <p:cNvPr id="9" name="Picture 8" descr="ambrosia-maple 05a.jpg"/>
          <p:cNvPicPr>
            <a:picLocks noChangeAspect="1"/>
          </p:cNvPicPr>
          <p:nvPr/>
        </p:nvPicPr>
        <p:blipFill>
          <a:blip r:embed="rId4" cstate="print"/>
          <a:stretch>
            <a:fillRect/>
          </a:stretch>
        </p:blipFill>
        <p:spPr>
          <a:xfrm>
            <a:off x="228600" y="2477071"/>
            <a:ext cx="3657600" cy="1801369"/>
          </a:xfrm>
          <a:prstGeom prst="rect">
            <a:avLst/>
          </a:prstGeom>
        </p:spPr>
      </p:pic>
      <p:sp>
        <p:nvSpPr>
          <p:cNvPr id="10" name="TextBox 9"/>
          <p:cNvSpPr txBox="1"/>
          <p:nvPr/>
        </p:nvSpPr>
        <p:spPr>
          <a:xfrm>
            <a:off x="4953000" y="3352800"/>
            <a:ext cx="3352800" cy="2431435"/>
          </a:xfrm>
          <a:prstGeom prst="rect">
            <a:avLst/>
          </a:prstGeom>
          <a:noFill/>
        </p:spPr>
        <p:txBody>
          <a:bodyPr wrap="square" rtlCol="0">
            <a:spAutoFit/>
          </a:bodyPr>
          <a:lstStyle/>
          <a:p>
            <a:r>
              <a:rPr lang="en-US" sz="3200" b="1" dirty="0" smtClean="0">
                <a:solidFill>
                  <a:srgbClr val="FF0000"/>
                </a:solidFill>
              </a:rPr>
              <a:t>Figured Maples</a:t>
            </a:r>
          </a:p>
          <a:p>
            <a:pPr>
              <a:buFont typeface="Arial" pitchFamily="34" charset="0"/>
              <a:buChar char="•"/>
            </a:pPr>
            <a:r>
              <a:rPr lang="en-US" sz="2400" dirty="0" smtClean="0"/>
              <a:t>   Ambrosia Maple</a:t>
            </a:r>
          </a:p>
          <a:p>
            <a:pPr>
              <a:buFont typeface="Arial" pitchFamily="34" charset="0"/>
              <a:buChar char="•"/>
            </a:pPr>
            <a:r>
              <a:rPr lang="en-US" sz="2400" dirty="0" smtClean="0"/>
              <a:t>   Birdseye Maple</a:t>
            </a:r>
          </a:p>
          <a:p>
            <a:pPr>
              <a:buFont typeface="Arial" pitchFamily="34" charset="0"/>
              <a:buChar char="•"/>
            </a:pPr>
            <a:r>
              <a:rPr lang="en-US" sz="2400" dirty="0" smtClean="0"/>
              <a:t>   Curly Maple</a:t>
            </a:r>
          </a:p>
          <a:p>
            <a:pPr>
              <a:buFont typeface="Arial" pitchFamily="34" charset="0"/>
              <a:buChar char="•"/>
            </a:pPr>
            <a:r>
              <a:rPr lang="en-US" sz="2400" dirty="0" smtClean="0"/>
              <a:t>   Quilted Maple</a:t>
            </a:r>
          </a:p>
          <a:p>
            <a:pPr>
              <a:buFont typeface="Arial" pitchFamily="34" charset="0"/>
              <a:buChar char="•"/>
            </a:pPr>
            <a:r>
              <a:rPr lang="en-US" sz="2400" dirty="0" smtClean="0"/>
              <a:t>   Spalted Maple</a:t>
            </a:r>
            <a:endParaRPr lang="en-US" sz="2400" dirty="0"/>
          </a:p>
        </p:txBody>
      </p:sp>
      <p:pic>
        <p:nvPicPr>
          <p:cNvPr id="7" name="Picture 6" descr="ambrosia-maple-gw.jpg"/>
          <p:cNvPicPr>
            <a:picLocks noChangeAspect="1"/>
          </p:cNvPicPr>
          <p:nvPr/>
        </p:nvPicPr>
        <p:blipFill>
          <a:blip r:embed="rId5" cstate="print"/>
          <a:stretch>
            <a:fillRect/>
          </a:stretch>
        </p:blipFill>
        <p:spPr>
          <a:xfrm>
            <a:off x="6629400" y="152400"/>
            <a:ext cx="2362200" cy="2362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3276600" cy="792162"/>
          </a:xfrm>
        </p:spPr>
        <p:txBody>
          <a:bodyPr>
            <a:normAutofit/>
          </a:bodyPr>
          <a:lstStyle/>
          <a:p>
            <a:r>
              <a:rPr lang="en-US" sz="4000" b="1" dirty="0" smtClean="0">
                <a:solidFill>
                  <a:srgbClr val="FF0000"/>
                </a:solidFill>
              </a:rPr>
              <a:t>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17</a:t>
            </a:fld>
            <a:endParaRPr lang="en-US"/>
          </a:p>
        </p:txBody>
      </p:sp>
      <p:sp>
        <p:nvSpPr>
          <p:cNvPr id="5" name="TextBox 4"/>
          <p:cNvSpPr txBox="1"/>
          <p:nvPr/>
        </p:nvSpPr>
        <p:spPr>
          <a:xfrm>
            <a:off x="457200" y="2438400"/>
            <a:ext cx="2286000" cy="2246769"/>
          </a:xfrm>
          <a:prstGeom prst="rect">
            <a:avLst/>
          </a:prstGeom>
          <a:noFill/>
        </p:spPr>
        <p:txBody>
          <a:bodyPr wrap="square" rtlCol="0">
            <a:spAutoFit/>
          </a:bodyPr>
          <a:lstStyle/>
          <a:p>
            <a:pPr>
              <a:buFont typeface="Arial" pitchFamily="34" charset="0"/>
              <a:buChar char="•"/>
            </a:pPr>
            <a:r>
              <a:rPr lang="en-US" sz="2000" dirty="0" smtClean="0">
                <a:solidFill>
                  <a:srgbClr val="00B0F0"/>
                </a:solidFill>
              </a:rPr>
              <a:t>   American Elm</a:t>
            </a:r>
          </a:p>
          <a:p>
            <a:pPr>
              <a:buFont typeface="Arial" pitchFamily="34" charset="0"/>
              <a:buChar char="•"/>
            </a:pPr>
            <a:r>
              <a:rPr lang="en-US" sz="2000" dirty="0" smtClean="0">
                <a:solidFill>
                  <a:srgbClr val="00B0F0"/>
                </a:solidFill>
              </a:rPr>
              <a:t>   Cedar Elm</a:t>
            </a:r>
          </a:p>
          <a:p>
            <a:pPr>
              <a:buFont typeface="Arial" pitchFamily="34" charset="0"/>
              <a:buChar char="•"/>
            </a:pPr>
            <a:r>
              <a:rPr lang="en-US" sz="2000" dirty="0" smtClean="0">
                <a:solidFill>
                  <a:schemeClr val="accent6">
                    <a:lumMod val="75000"/>
                  </a:schemeClr>
                </a:solidFill>
              </a:rPr>
              <a:t>   Loblolly Pine</a:t>
            </a:r>
          </a:p>
          <a:p>
            <a:pPr>
              <a:buFont typeface="Arial" pitchFamily="34" charset="0"/>
              <a:buChar char="•"/>
            </a:pPr>
            <a:r>
              <a:rPr lang="en-US" sz="2000" dirty="0" smtClean="0">
                <a:solidFill>
                  <a:schemeClr val="accent6">
                    <a:lumMod val="75000"/>
                  </a:schemeClr>
                </a:solidFill>
              </a:rPr>
              <a:t>   Longleaf Pine</a:t>
            </a:r>
          </a:p>
          <a:p>
            <a:pPr>
              <a:buFont typeface="Arial" pitchFamily="34" charset="0"/>
              <a:buChar char="•"/>
            </a:pPr>
            <a:r>
              <a:rPr lang="en-US" sz="2000" dirty="0" smtClean="0">
                <a:solidFill>
                  <a:schemeClr val="accent6">
                    <a:lumMod val="75000"/>
                  </a:schemeClr>
                </a:solidFill>
              </a:rPr>
              <a:t>   Slash Pine</a:t>
            </a:r>
          </a:p>
          <a:p>
            <a:pPr>
              <a:buFont typeface="Arial" pitchFamily="34" charset="0"/>
              <a:buChar char="•"/>
            </a:pPr>
            <a:r>
              <a:rPr lang="en-US" sz="2000" dirty="0" smtClean="0"/>
              <a:t>   Honey Locust</a:t>
            </a:r>
          </a:p>
          <a:p>
            <a:pPr>
              <a:buFont typeface="Arial" pitchFamily="34" charset="0"/>
              <a:buChar char="•"/>
            </a:pPr>
            <a:r>
              <a:rPr lang="en-US" sz="2000" dirty="0" smtClean="0"/>
              <a:t>   American Beech</a:t>
            </a:r>
            <a:endParaRPr lang="en-US" sz="2000" dirty="0"/>
          </a:p>
        </p:txBody>
      </p:sp>
      <p:sp>
        <p:nvSpPr>
          <p:cNvPr id="6" name="TextBox 5"/>
          <p:cNvSpPr txBox="1"/>
          <p:nvPr/>
        </p:nvSpPr>
        <p:spPr>
          <a:xfrm>
            <a:off x="457200" y="838200"/>
            <a:ext cx="2971800" cy="1477328"/>
          </a:xfrm>
          <a:prstGeom prst="rect">
            <a:avLst/>
          </a:prstGeom>
          <a:noFill/>
        </p:spPr>
        <p:txBody>
          <a:bodyPr wrap="square" rtlCol="0">
            <a:spAutoFit/>
          </a:bodyPr>
          <a:lstStyle/>
          <a:p>
            <a:r>
              <a:rPr lang="en-US" b="1" dirty="0" smtClean="0">
                <a:solidFill>
                  <a:srgbClr val="00B050"/>
                </a:solidFill>
              </a:rPr>
              <a:t>Number of species in Texas</a:t>
            </a:r>
          </a:p>
          <a:p>
            <a:r>
              <a:rPr lang="en-US" dirty="0" smtClean="0">
                <a:solidFill>
                  <a:srgbClr val="00B050"/>
                </a:solidFill>
              </a:rPr>
              <a:t>Elm - 7</a:t>
            </a:r>
          </a:p>
          <a:p>
            <a:r>
              <a:rPr lang="en-US" dirty="0" smtClean="0">
                <a:solidFill>
                  <a:srgbClr val="00B050"/>
                </a:solidFill>
              </a:rPr>
              <a:t>Pine - 11</a:t>
            </a:r>
          </a:p>
          <a:p>
            <a:r>
              <a:rPr lang="en-US" dirty="0" smtClean="0">
                <a:solidFill>
                  <a:srgbClr val="00B050"/>
                </a:solidFill>
              </a:rPr>
              <a:t>Locust - 4</a:t>
            </a:r>
          </a:p>
          <a:p>
            <a:r>
              <a:rPr lang="en-US" dirty="0" smtClean="0">
                <a:solidFill>
                  <a:srgbClr val="00B050"/>
                </a:solidFill>
              </a:rPr>
              <a:t>Beech - 1</a:t>
            </a:r>
          </a:p>
        </p:txBody>
      </p:sp>
      <p:pic>
        <p:nvPicPr>
          <p:cNvPr id="7" name="Picture 6" descr="American Elm 01s.jpg"/>
          <p:cNvPicPr>
            <a:picLocks noChangeAspect="1"/>
          </p:cNvPicPr>
          <p:nvPr/>
        </p:nvPicPr>
        <p:blipFill>
          <a:blip r:embed="rId2" cstate="print"/>
          <a:stretch>
            <a:fillRect/>
          </a:stretch>
        </p:blipFill>
        <p:spPr>
          <a:xfrm>
            <a:off x="7239000" y="2286000"/>
            <a:ext cx="1591056" cy="1395984"/>
          </a:xfrm>
          <a:prstGeom prst="rect">
            <a:avLst/>
          </a:prstGeom>
        </p:spPr>
      </p:pic>
      <p:sp>
        <p:nvSpPr>
          <p:cNvPr id="8" name="TextBox 7"/>
          <p:cNvSpPr txBox="1"/>
          <p:nvPr/>
        </p:nvSpPr>
        <p:spPr>
          <a:xfrm>
            <a:off x="7391400" y="3581400"/>
            <a:ext cx="1524000" cy="615553"/>
          </a:xfrm>
          <a:prstGeom prst="rect">
            <a:avLst/>
          </a:prstGeom>
          <a:noFill/>
        </p:spPr>
        <p:txBody>
          <a:bodyPr wrap="square" rtlCol="0">
            <a:spAutoFit/>
          </a:bodyPr>
          <a:lstStyle/>
          <a:p>
            <a:pPr algn="ctr"/>
            <a:r>
              <a:rPr lang="en-US" b="1" dirty="0" smtClean="0">
                <a:solidFill>
                  <a:srgbClr val="00B0F0"/>
                </a:solidFill>
              </a:rPr>
              <a:t>American Elm</a:t>
            </a:r>
          </a:p>
          <a:p>
            <a:pPr algn="ctr"/>
            <a:r>
              <a:rPr lang="en-US" sz="1600" dirty="0" smtClean="0">
                <a:solidFill>
                  <a:srgbClr val="0000FF"/>
                </a:solidFill>
              </a:rPr>
              <a:t>(White Elm)</a:t>
            </a:r>
            <a:endParaRPr lang="en-US" sz="1600" dirty="0">
              <a:solidFill>
                <a:srgbClr val="0000FF"/>
              </a:solidFill>
            </a:endParaRPr>
          </a:p>
        </p:txBody>
      </p:sp>
      <p:pic>
        <p:nvPicPr>
          <p:cNvPr id="9" name="Picture 8" descr="Cedar Elm Leaf 01d.jpg"/>
          <p:cNvPicPr>
            <a:picLocks noChangeAspect="1"/>
          </p:cNvPicPr>
          <p:nvPr/>
        </p:nvPicPr>
        <p:blipFill>
          <a:blip r:embed="rId3" cstate="print"/>
          <a:stretch>
            <a:fillRect/>
          </a:stretch>
        </p:blipFill>
        <p:spPr>
          <a:xfrm>
            <a:off x="5257800" y="2286000"/>
            <a:ext cx="1828800" cy="1322832"/>
          </a:xfrm>
          <a:prstGeom prst="rect">
            <a:avLst/>
          </a:prstGeom>
        </p:spPr>
      </p:pic>
      <p:sp>
        <p:nvSpPr>
          <p:cNvPr id="10" name="TextBox 9"/>
          <p:cNvSpPr txBox="1"/>
          <p:nvPr/>
        </p:nvSpPr>
        <p:spPr>
          <a:xfrm>
            <a:off x="5562600" y="3657600"/>
            <a:ext cx="1143000" cy="369332"/>
          </a:xfrm>
          <a:prstGeom prst="rect">
            <a:avLst/>
          </a:prstGeom>
          <a:noFill/>
        </p:spPr>
        <p:txBody>
          <a:bodyPr wrap="square" rtlCol="0">
            <a:spAutoFit/>
          </a:bodyPr>
          <a:lstStyle/>
          <a:p>
            <a:r>
              <a:rPr lang="en-US" b="1" dirty="0" smtClean="0">
                <a:solidFill>
                  <a:srgbClr val="00B0F0"/>
                </a:solidFill>
              </a:rPr>
              <a:t>Cedar Elm</a:t>
            </a:r>
            <a:endParaRPr lang="en-US" b="1" dirty="0">
              <a:solidFill>
                <a:srgbClr val="00B0F0"/>
              </a:solidFill>
            </a:endParaRPr>
          </a:p>
        </p:txBody>
      </p:sp>
      <p:pic>
        <p:nvPicPr>
          <p:cNvPr id="11" name="Picture 10" descr="Longleaf Pine 01fr.jpg"/>
          <p:cNvPicPr>
            <a:picLocks noChangeAspect="1"/>
          </p:cNvPicPr>
          <p:nvPr/>
        </p:nvPicPr>
        <p:blipFill>
          <a:blip r:embed="rId4" cstate="print"/>
          <a:stretch>
            <a:fillRect/>
          </a:stretch>
        </p:blipFill>
        <p:spPr>
          <a:xfrm>
            <a:off x="3124200" y="4343400"/>
            <a:ext cx="1953054" cy="1734312"/>
          </a:xfrm>
          <a:prstGeom prst="rect">
            <a:avLst/>
          </a:prstGeom>
        </p:spPr>
      </p:pic>
      <p:sp>
        <p:nvSpPr>
          <p:cNvPr id="13" name="TextBox 12"/>
          <p:cNvSpPr txBox="1"/>
          <p:nvPr/>
        </p:nvSpPr>
        <p:spPr>
          <a:xfrm>
            <a:off x="3505200" y="6019800"/>
            <a:ext cx="1447800" cy="369332"/>
          </a:xfrm>
          <a:prstGeom prst="rect">
            <a:avLst/>
          </a:prstGeom>
          <a:noFill/>
        </p:spPr>
        <p:txBody>
          <a:bodyPr wrap="square" rtlCol="0">
            <a:spAutoFit/>
          </a:bodyPr>
          <a:lstStyle/>
          <a:p>
            <a:r>
              <a:rPr lang="en-US" b="1" dirty="0" smtClean="0">
                <a:solidFill>
                  <a:srgbClr val="00B0F0"/>
                </a:solidFill>
              </a:rPr>
              <a:t>Loblolly Pine</a:t>
            </a:r>
            <a:endParaRPr lang="en-US" b="1" dirty="0">
              <a:solidFill>
                <a:srgbClr val="00B0F0"/>
              </a:solidFill>
            </a:endParaRPr>
          </a:p>
        </p:txBody>
      </p:sp>
      <p:pic>
        <p:nvPicPr>
          <p:cNvPr id="14" name="Picture 13" descr="Longleaf Pine 02k.jpg"/>
          <p:cNvPicPr>
            <a:picLocks noChangeAspect="1"/>
          </p:cNvPicPr>
          <p:nvPr/>
        </p:nvPicPr>
        <p:blipFill>
          <a:blip r:embed="rId5" cstate="print"/>
          <a:stretch>
            <a:fillRect/>
          </a:stretch>
        </p:blipFill>
        <p:spPr>
          <a:xfrm>
            <a:off x="5562600" y="4343400"/>
            <a:ext cx="1601439" cy="1575816"/>
          </a:xfrm>
          <a:prstGeom prst="rect">
            <a:avLst/>
          </a:prstGeom>
        </p:spPr>
      </p:pic>
      <p:sp>
        <p:nvSpPr>
          <p:cNvPr id="15" name="TextBox 14"/>
          <p:cNvSpPr txBox="1"/>
          <p:nvPr/>
        </p:nvSpPr>
        <p:spPr>
          <a:xfrm>
            <a:off x="5715000" y="6019800"/>
            <a:ext cx="1524000" cy="369332"/>
          </a:xfrm>
          <a:prstGeom prst="rect">
            <a:avLst/>
          </a:prstGeom>
          <a:noFill/>
        </p:spPr>
        <p:txBody>
          <a:bodyPr wrap="square" rtlCol="0">
            <a:spAutoFit/>
          </a:bodyPr>
          <a:lstStyle/>
          <a:p>
            <a:r>
              <a:rPr lang="en-US" b="1" dirty="0" smtClean="0">
                <a:solidFill>
                  <a:srgbClr val="00B0F0"/>
                </a:solidFill>
              </a:rPr>
              <a:t>Longleaf Pine</a:t>
            </a:r>
            <a:endParaRPr lang="en-US" b="1" dirty="0">
              <a:solidFill>
                <a:srgbClr val="00B0F0"/>
              </a:solidFill>
            </a:endParaRPr>
          </a:p>
        </p:txBody>
      </p:sp>
      <p:pic>
        <p:nvPicPr>
          <p:cNvPr id="16" name="Picture 15" descr="Slash Pine 01s.jpg"/>
          <p:cNvPicPr>
            <a:picLocks noChangeAspect="1"/>
          </p:cNvPicPr>
          <p:nvPr/>
        </p:nvPicPr>
        <p:blipFill>
          <a:blip r:embed="rId6" cstate="print"/>
          <a:stretch>
            <a:fillRect/>
          </a:stretch>
        </p:blipFill>
        <p:spPr>
          <a:xfrm>
            <a:off x="7696200" y="4343400"/>
            <a:ext cx="1005840" cy="1828800"/>
          </a:xfrm>
          <a:prstGeom prst="rect">
            <a:avLst/>
          </a:prstGeom>
        </p:spPr>
      </p:pic>
      <p:sp>
        <p:nvSpPr>
          <p:cNvPr id="17" name="TextBox 16"/>
          <p:cNvSpPr txBox="1"/>
          <p:nvPr/>
        </p:nvSpPr>
        <p:spPr>
          <a:xfrm>
            <a:off x="7696200" y="6096000"/>
            <a:ext cx="1143000" cy="369332"/>
          </a:xfrm>
          <a:prstGeom prst="rect">
            <a:avLst/>
          </a:prstGeom>
          <a:noFill/>
        </p:spPr>
        <p:txBody>
          <a:bodyPr wrap="square" rtlCol="0">
            <a:spAutoFit/>
          </a:bodyPr>
          <a:lstStyle/>
          <a:p>
            <a:r>
              <a:rPr lang="en-US" b="1" dirty="0" smtClean="0">
                <a:solidFill>
                  <a:srgbClr val="00B0F0"/>
                </a:solidFill>
              </a:rPr>
              <a:t>Slash Pine</a:t>
            </a:r>
            <a:endParaRPr lang="en-US" b="1" dirty="0">
              <a:solidFill>
                <a:srgbClr val="00B0F0"/>
              </a:solidFill>
            </a:endParaRPr>
          </a:p>
        </p:txBody>
      </p:sp>
      <p:pic>
        <p:nvPicPr>
          <p:cNvPr id="18" name="Picture 17" descr="Honey Locust 01a.jpg"/>
          <p:cNvPicPr>
            <a:picLocks noChangeAspect="1"/>
          </p:cNvPicPr>
          <p:nvPr/>
        </p:nvPicPr>
        <p:blipFill>
          <a:blip r:embed="rId7" cstate="print"/>
          <a:stretch>
            <a:fillRect/>
          </a:stretch>
        </p:blipFill>
        <p:spPr>
          <a:xfrm>
            <a:off x="2895600" y="1371600"/>
            <a:ext cx="1560576" cy="1828800"/>
          </a:xfrm>
          <a:prstGeom prst="rect">
            <a:avLst/>
          </a:prstGeom>
        </p:spPr>
      </p:pic>
      <p:sp>
        <p:nvSpPr>
          <p:cNvPr id="19" name="TextBox 18"/>
          <p:cNvSpPr txBox="1"/>
          <p:nvPr/>
        </p:nvSpPr>
        <p:spPr>
          <a:xfrm>
            <a:off x="2895600" y="3124200"/>
            <a:ext cx="1524000" cy="615553"/>
          </a:xfrm>
          <a:prstGeom prst="rect">
            <a:avLst/>
          </a:prstGeom>
          <a:noFill/>
        </p:spPr>
        <p:txBody>
          <a:bodyPr wrap="square" rtlCol="0">
            <a:spAutoFit/>
          </a:bodyPr>
          <a:lstStyle/>
          <a:p>
            <a:pPr algn="ctr"/>
            <a:r>
              <a:rPr lang="en-US" b="1" dirty="0" smtClean="0">
                <a:solidFill>
                  <a:srgbClr val="00B0F0"/>
                </a:solidFill>
              </a:rPr>
              <a:t>Honey Locust</a:t>
            </a:r>
          </a:p>
          <a:p>
            <a:pPr algn="ctr"/>
            <a:r>
              <a:rPr lang="en-US" sz="1600" dirty="0" smtClean="0">
                <a:solidFill>
                  <a:srgbClr val="0000FF"/>
                </a:solidFill>
              </a:rPr>
              <a:t>(Thorn Tree)</a:t>
            </a:r>
            <a:endParaRPr lang="en-US" sz="1600" dirty="0">
              <a:solidFill>
                <a:srgbClr val="0000FF"/>
              </a:solidFill>
            </a:endParaRPr>
          </a:p>
        </p:txBody>
      </p:sp>
      <p:pic>
        <p:nvPicPr>
          <p:cNvPr id="20" name="Picture 19" descr="American Beech 01a.jpg"/>
          <p:cNvPicPr>
            <a:picLocks noChangeAspect="1"/>
          </p:cNvPicPr>
          <p:nvPr/>
        </p:nvPicPr>
        <p:blipFill>
          <a:blip r:embed="rId8" cstate="print"/>
          <a:stretch>
            <a:fillRect/>
          </a:stretch>
        </p:blipFill>
        <p:spPr>
          <a:xfrm>
            <a:off x="6858000" y="228600"/>
            <a:ext cx="1828800" cy="1469136"/>
          </a:xfrm>
          <a:prstGeom prst="rect">
            <a:avLst/>
          </a:prstGeom>
        </p:spPr>
      </p:pic>
      <p:sp>
        <p:nvSpPr>
          <p:cNvPr id="21" name="TextBox 20"/>
          <p:cNvSpPr txBox="1"/>
          <p:nvPr/>
        </p:nvSpPr>
        <p:spPr>
          <a:xfrm>
            <a:off x="6781800" y="1600200"/>
            <a:ext cx="1828800" cy="369332"/>
          </a:xfrm>
          <a:prstGeom prst="rect">
            <a:avLst/>
          </a:prstGeom>
          <a:noFill/>
        </p:spPr>
        <p:txBody>
          <a:bodyPr wrap="square" rtlCol="0">
            <a:spAutoFit/>
          </a:bodyPr>
          <a:lstStyle/>
          <a:p>
            <a:r>
              <a:rPr lang="en-US" b="1" dirty="0" smtClean="0">
                <a:solidFill>
                  <a:srgbClr val="00B0F0"/>
                </a:solidFill>
              </a:rPr>
              <a:t>American Beech</a:t>
            </a:r>
            <a:endParaRPr lang="en-US" b="1" dirty="0">
              <a:solidFill>
                <a:srgbClr val="00B0F0"/>
              </a:solidFill>
            </a:endParaRPr>
          </a:p>
        </p:txBody>
      </p:sp>
      <p:pic>
        <p:nvPicPr>
          <p:cNvPr id="23" name="Picture 22" descr="Elm bowl01a.jpg"/>
          <p:cNvPicPr>
            <a:picLocks noChangeAspect="1"/>
          </p:cNvPicPr>
          <p:nvPr/>
        </p:nvPicPr>
        <p:blipFill>
          <a:blip r:embed="rId9" cstate="print"/>
          <a:stretch>
            <a:fillRect/>
          </a:stretch>
        </p:blipFill>
        <p:spPr>
          <a:xfrm>
            <a:off x="457200" y="4876800"/>
            <a:ext cx="2170252" cy="1371600"/>
          </a:xfrm>
          <a:prstGeom prst="rect">
            <a:avLst/>
          </a:prstGeom>
        </p:spPr>
      </p:pic>
      <p:sp>
        <p:nvSpPr>
          <p:cNvPr id="24" name="TextBox 23"/>
          <p:cNvSpPr txBox="1"/>
          <p:nvPr/>
        </p:nvSpPr>
        <p:spPr>
          <a:xfrm>
            <a:off x="685800" y="6172200"/>
            <a:ext cx="1676400" cy="369332"/>
          </a:xfrm>
          <a:prstGeom prst="rect">
            <a:avLst/>
          </a:prstGeom>
          <a:noFill/>
        </p:spPr>
        <p:txBody>
          <a:bodyPr wrap="square" rtlCol="0">
            <a:spAutoFit/>
          </a:bodyPr>
          <a:lstStyle/>
          <a:p>
            <a:r>
              <a:rPr lang="en-US" b="1" dirty="0" smtClean="0">
                <a:solidFill>
                  <a:schemeClr val="accent2"/>
                </a:solidFill>
              </a:rPr>
              <a:t>Cedar Elm Bowl</a:t>
            </a:r>
            <a:endParaRPr lang="en-US" b="1"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3124200" cy="792162"/>
          </a:xfrm>
        </p:spPr>
        <p:txBody>
          <a:bodyPr>
            <a:normAutofit fontScale="90000"/>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18</a:t>
            </a:fld>
            <a:endParaRPr lang="en-US"/>
          </a:p>
        </p:txBody>
      </p:sp>
      <p:sp>
        <p:nvSpPr>
          <p:cNvPr id="6" name="TextBox 5"/>
          <p:cNvSpPr txBox="1"/>
          <p:nvPr/>
        </p:nvSpPr>
        <p:spPr>
          <a:xfrm>
            <a:off x="381000" y="914400"/>
            <a:ext cx="6019800" cy="3847207"/>
          </a:xfrm>
          <a:prstGeom prst="rect">
            <a:avLst/>
          </a:prstGeom>
          <a:noFill/>
        </p:spPr>
        <p:txBody>
          <a:bodyPr wrap="square" rtlCol="0">
            <a:spAutoFit/>
          </a:bodyPr>
          <a:lstStyle/>
          <a:p>
            <a:r>
              <a:rPr lang="en-US" sz="2400" b="1" dirty="0" smtClean="0">
                <a:solidFill>
                  <a:srgbClr val="0000FF"/>
                </a:solidFill>
              </a:rPr>
              <a:t>American Elm </a:t>
            </a:r>
            <a:r>
              <a:rPr lang="en-US" sz="2400" dirty="0" smtClean="0">
                <a:solidFill>
                  <a:srgbClr val="E3690D"/>
                </a:solidFill>
              </a:rPr>
              <a:t>– Ulmus americana:</a:t>
            </a:r>
            <a:r>
              <a:rPr lang="en-US" sz="2000" dirty="0" smtClean="0"/>
              <a:t> Considered a </a:t>
            </a:r>
            <a:r>
              <a:rPr lang="en-US" sz="2000" b="1" dirty="0" smtClean="0">
                <a:solidFill>
                  <a:srgbClr val="00B050"/>
                </a:solidFill>
              </a:rPr>
              <a:t>Soft Elm</a:t>
            </a:r>
            <a:r>
              <a:rPr lang="en-US" sz="2000" dirty="0" smtClean="0"/>
              <a:t>. The wood is heavy, hard, strong, tough with an interlocking grain that makes it difficult to split.  Soft even grain. The thick sapwood is yellowish with distinct growth rings and the heart wood is light brown with a slight reddish hue. It spalts easily.</a:t>
            </a:r>
          </a:p>
          <a:p>
            <a:endParaRPr lang="en-US" sz="2000" dirty="0" smtClean="0"/>
          </a:p>
          <a:p>
            <a:r>
              <a:rPr lang="en-US" sz="2000" dirty="0" smtClean="0"/>
              <a:t>The wood is used for hubs of wheels, yokes, saddle trees, veneer for baskets and crates, barrel hoops, and slack cooperage. Is considered one of the best woods for barrel staves.  It is often used for the arching or curved parts of furniture. </a:t>
            </a:r>
            <a:endParaRPr lang="en-US" sz="2000" dirty="0"/>
          </a:p>
        </p:txBody>
      </p:sp>
      <p:pic>
        <p:nvPicPr>
          <p:cNvPr id="10" name="Picture 9" descr="elm bowl 02f.jpg"/>
          <p:cNvPicPr>
            <a:picLocks noChangeAspect="1"/>
          </p:cNvPicPr>
          <p:nvPr/>
        </p:nvPicPr>
        <p:blipFill>
          <a:blip r:embed="rId2" cstate="print"/>
          <a:stretch>
            <a:fillRect/>
          </a:stretch>
        </p:blipFill>
        <p:spPr>
          <a:xfrm>
            <a:off x="6931742" y="1828800"/>
            <a:ext cx="2212258" cy="1371600"/>
          </a:xfrm>
          <a:prstGeom prst="rect">
            <a:avLst/>
          </a:prstGeom>
        </p:spPr>
      </p:pic>
      <p:sp>
        <p:nvSpPr>
          <p:cNvPr id="11" name="TextBox 10"/>
          <p:cNvSpPr txBox="1"/>
          <p:nvPr/>
        </p:nvSpPr>
        <p:spPr>
          <a:xfrm>
            <a:off x="7239000" y="3581400"/>
            <a:ext cx="1524000" cy="369332"/>
          </a:xfrm>
          <a:prstGeom prst="rect">
            <a:avLst/>
          </a:prstGeom>
          <a:noFill/>
        </p:spPr>
        <p:txBody>
          <a:bodyPr wrap="square" rtlCol="0">
            <a:spAutoFit/>
          </a:bodyPr>
          <a:lstStyle/>
          <a:p>
            <a:r>
              <a:rPr lang="en-US" b="1" dirty="0" smtClean="0">
                <a:solidFill>
                  <a:srgbClr val="00B0F0"/>
                </a:solidFill>
              </a:rPr>
              <a:t>American Elm</a:t>
            </a:r>
            <a:endParaRPr lang="en-US" b="1" dirty="0">
              <a:solidFill>
                <a:srgbClr val="00B0F0"/>
              </a:solidFill>
            </a:endParaRPr>
          </a:p>
        </p:txBody>
      </p:sp>
      <p:sp>
        <p:nvSpPr>
          <p:cNvPr id="8" name="TextBox 7"/>
          <p:cNvSpPr txBox="1"/>
          <p:nvPr/>
        </p:nvSpPr>
        <p:spPr>
          <a:xfrm>
            <a:off x="381000" y="5029200"/>
            <a:ext cx="5715000" cy="1077218"/>
          </a:xfrm>
          <a:prstGeom prst="rect">
            <a:avLst/>
          </a:prstGeom>
          <a:noFill/>
        </p:spPr>
        <p:txBody>
          <a:bodyPr wrap="square" rtlCol="0">
            <a:spAutoFit/>
          </a:bodyPr>
          <a:lstStyle/>
          <a:p>
            <a:r>
              <a:rPr lang="en-US" sz="2400" b="1" dirty="0" smtClean="0">
                <a:solidFill>
                  <a:srgbClr val="0000FF"/>
                </a:solidFill>
              </a:rPr>
              <a:t>Cedar Elm </a:t>
            </a:r>
            <a:r>
              <a:rPr lang="en-US" sz="2000" dirty="0" smtClean="0">
                <a:solidFill>
                  <a:srgbClr val="E3690D"/>
                </a:solidFill>
              </a:rPr>
              <a:t>– Ulmus </a:t>
            </a:r>
            <a:r>
              <a:rPr lang="en-US" sz="2000" dirty="0" err="1" smtClean="0">
                <a:solidFill>
                  <a:srgbClr val="E3690D"/>
                </a:solidFill>
              </a:rPr>
              <a:t>crassifolia</a:t>
            </a:r>
            <a:r>
              <a:rPr lang="en-US" sz="2000" dirty="0" smtClean="0">
                <a:solidFill>
                  <a:srgbClr val="E3690D"/>
                </a:solidFill>
              </a:rPr>
              <a:t>: </a:t>
            </a:r>
            <a:r>
              <a:rPr lang="en-US" sz="2000" dirty="0" smtClean="0"/>
              <a:t>Considered a </a:t>
            </a:r>
            <a:r>
              <a:rPr lang="en-US" sz="2000" b="1" dirty="0" smtClean="0">
                <a:solidFill>
                  <a:srgbClr val="00B050"/>
                </a:solidFill>
              </a:rPr>
              <a:t>Hard Elm</a:t>
            </a:r>
            <a:r>
              <a:rPr lang="en-US" sz="2000" dirty="0" smtClean="0"/>
              <a:t> and it’s wood is lighter in color, usually creamy white.</a:t>
            </a:r>
            <a:endParaRPr lang="en-US" dirty="0"/>
          </a:p>
        </p:txBody>
      </p:sp>
      <p:pic>
        <p:nvPicPr>
          <p:cNvPr id="9" name="Picture 8" descr="cedar elm bowl 01a.jpg"/>
          <p:cNvPicPr>
            <a:picLocks noChangeAspect="1"/>
          </p:cNvPicPr>
          <p:nvPr/>
        </p:nvPicPr>
        <p:blipFill>
          <a:blip r:embed="rId3" cstate="print"/>
          <a:stretch>
            <a:fillRect/>
          </a:stretch>
        </p:blipFill>
        <p:spPr>
          <a:xfrm>
            <a:off x="6781800" y="4419600"/>
            <a:ext cx="2362200" cy="1362202"/>
          </a:xfrm>
          <a:prstGeom prst="rect">
            <a:avLst/>
          </a:prstGeom>
        </p:spPr>
      </p:pic>
      <p:sp>
        <p:nvSpPr>
          <p:cNvPr id="13" name="TextBox 12"/>
          <p:cNvSpPr txBox="1"/>
          <p:nvPr/>
        </p:nvSpPr>
        <p:spPr>
          <a:xfrm>
            <a:off x="7315200" y="5867400"/>
            <a:ext cx="1295400" cy="369332"/>
          </a:xfrm>
          <a:prstGeom prst="rect">
            <a:avLst/>
          </a:prstGeom>
          <a:noFill/>
        </p:spPr>
        <p:txBody>
          <a:bodyPr wrap="square" rtlCol="0">
            <a:spAutoFit/>
          </a:bodyPr>
          <a:lstStyle/>
          <a:p>
            <a:r>
              <a:rPr lang="en-US" b="1" dirty="0" smtClean="0">
                <a:solidFill>
                  <a:srgbClr val="00B0F0"/>
                </a:solidFill>
              </a:rPr>
              <a:t>Cedar Elm</a:t>
            </a:r>
            <a:endParaRPr lang="en-US" b="1" dirty="0">
              <a:solidFill>
                <a:srgbClr val="00B0F0"/>
              </a:solidFill>
            </a:endParaRPr>
          </a:p>
        </p:txBody>
      </p:sp>
      <p:pic>
        <p:nvPicPr>
          <p:cNvPr id="14" name="Picture 13" descr="American Elm range 01a.jpg"/>
          <p:cNvPicPr>
            <a:picLocks noChangeAspect="1"/>
          </p:cNvPicPr>
          <p:nvPr/>
        </p:nvPicPr>
        <p:blipFill>
          <a:blip r:embed="rId4" cstate="print"/>
          <a:stretch>
            <a:fillRect/>
          </a:stretch>
        </p:blipFill>
        <p:spPr>
          <a:xfrm>
            <a:off x="7772400" y="152400"/>
            <a:ext cx="1219200" cy="1188720"/>
          </a:xfrm>
          <a:prstGeom prst="rect">
            <a:avLst/>
          </a:prstGeom>
        </p:spPr>
      </p:pic>
      <p:sp>
        <p:nvSpPr>
          <p:cNvPr id="15" name="TextBox 14"/>
          <p:cNvSpPr txBox="1"/>
          <p:nvPr/>
        </p:nvSpPr>
        <p:spPr>
          <a:xfrm>
            <a:off x="6553200" y="152400"/>
            <a:ext cx="1219200" cy="646331"/>
          </a:xfrm>
          <a:prstGeom prst="rect">
            <a:avLst/>
          </a:prstGeom>
          <a:noFill/>
        </p:spPr>
        <p:txBody>
          <a:bodyPr wrap="square" rtlCol="0">
            <a:spAutoFit/>
          </a:bodyPr>
          <a:lstStyle/>
          <a:p>
            <a:pPr algn="ctr"/>
            <a:r>
              <a:rPr lang="en-US" b="1" dirty="0" smtClean="0">
                <a:solidFill>
                  <a:srgbClr val="00B050"/>
                </a:solidFill>
              </a:rPr>
              <a:t>American Elm range</a:t>
            </a:r>
            <a:endParaRPr lang="en-US" b="1" dirty="0">
              <a:solidFill>
                <a:srgbClr val="00B05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3733800" cy="868362"/>
          </a:xfrm>
        </p:spPr>
        <p:txBody>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19</a:t>
            </a:fld>
            <a:endParaRPr lang="en-US" dirty="0"/>
          </a:p>
        </p:txBody>
      </p:sp>
      <p:sp>
        <p:nvSpPr>
          <p:cNvPr id="4" name="Rectangle 3"/>
          <p:cNvSpPr/>
          <p:nvPr/>
        </p:nvSpPr>
        <p:spPr>
          <a:xfrm>
            <a:off x="457200" y="1219200"/>
            <a:ext cx="5791200" cy="3231654"/>
          </a:xfrm>
          <a:prstGeom prst="rect">
            <a:avLst/>
          </a:prstGeom>
        </p:spPr>
        <p:txBody>
          <a:bodyPr wrap="square">
            <a:spAutoFit/>
          </a:bodyPr>
          <a:lstStyle/>
          <a:p>
            <a:r>
              <a:rPr lang="en-US" sz="2400" b="1" dirty="0" smtClean="0">
                <a:solidFill>
                  <a:srgbClr val="0000FF"/>
                </a:solidFill>
              </a:rPr>
              <a:t>Loblolly Pine</a:t>
            </a:r>
            <a:r>
              <a:rPr lang="en-US" sz="2000" b="1" dirty="0" smtClean="0">
                <a:solidFill>
                  <a:srgbClr val="0000FF"/>
                </a:solidFill>
              </a:rPr>
              <a:t> </a:t>
            </a:r>
            <a:r>
              <a:rPr lang="en-US" sz="2000" b="1" dirty="0" smtClean="0">
                <a:solidFill>
                  <a:srgbClr val="E3690D"/>
                </a:solidFill>
              </a:rPr>
              <a:t>– </a:t>
            </a:r>
            <a:r>
              <a:rPr lang="en-US" sz="2000" b="1" dirty="0" err="1" smtClean="0">
                <a:solidFill>
                  <a:srgbClr val="E3690D"/>
                </a:solidFill>
              </a:rPr>
              <a:t>Pinus</a:t>
            </a:r>
            <a:r>
              <a:rPr lang="en-US" sz="2000" b="1" dirty="0" smtClean="0">
                <a:solidFill>
                  <a:srgbClr val="E3690D"/>
                </a:solidFill>
              </a:rPr>
              <a:t> </a:t>
            </a:r>
            <a:r>
              <a:rPr lang="en-US" sz="2000" b="1" dirty="0" err="1" smtClean="0">
                <a:solidFill>
                  <a:srgbClr val="E3690D"/>
                </a:solidFill>
              </a:rPr>
              <a:t>Taeda</a:t>
            </a:r>
            <a:r>
              <a:rPr lang="en-US" sz="2000" b="1" dirty="0" smtClean="0">
                <a:solidFill>
                  <a:srgbClr val="E3690D"/>
                </a:solidFill>
              </a:rPr>
              <a:t>:  </a:t>
            </a:r>
            <a:r>
              <a:rPr lang="en-US" sz="2000" dirty="0" smtClean="0"/>
              <a:t>is </a:t>
            </a:r>
            <a:r>
              <a:rPr lang="en-US" sz="2000" b="1" dirty="0" smtClean="0">
                <a:solidFill>
                  <a:srgbClr val="FF0000"/>
                </a:solidFill>
              </a:rPr>
              <a:t>resinous</a:t>
            </a:r>
            <a:r>
              <a:rPr lang="en-US" sz="2000" dirty="0" smtClean="0"/>
              <a:t> and large-grained. There is marked contrast, as in other yellow pines, between the bands of springwood </a:t>
            </a:r>
            <a:r>
              <a:rPr lang="en-US" sz="2000" dirty="0" smtClean="0">
                <a:solidFill>
                  <a:srgbClr val="00B0F0"/>
                </a:solidFill>
              </a:rPr>
              <a:t>(pale yellow/ cream) </a:t>
            </a:r>
            <a:r>
              <a:rPr lang="en-US" sz="2000" dirty="0" smtClean="0"/>
              <a:t>and summerwood </a:t>
            </a:r>
            <a:r>
              <a:rPr lang="en-US" sz="2000" dirty="0" smtClean="0">
                <a:solidFill>
                  <a:srgbClr val="00B0F0"/>
                </a:solidFill>
              </a:rPr>
              <a:t>(darker reddish orange). </a:t>
            </a:r>
            <a:r>
              <a:rPr lang="en-US" sz="2000" dirty="0" smtClean="0"/>
              <a:t>The most common pine in East Texas.</a:t>
            </a:r>
          </a:p>
          <a:p>
            <a:endParaRPr lang="en-US" sz="2000" dirty="0" smtClean="0"/>
          </a:p>
          <a:p>
            <a:r>
              <a:rPr lang="en-US" sz="2000" dirty="0" smtClean="0"/>
              <a:t>The wood has a wide range of uses such as building material, Lumber, beams, plywood, wood pulp, box shooks, barrel staves, basket veneers, pulpwood, hath, mine props, piling, and fuel.</a:t>
            </a:r>
            <a:endParaRPr lang="en-US" sz="2000" dirty="0"/>
          </a:p>
        </p:txBody>
      </p:sp>
      <p:pic>
        <p:nvPicPr>
          <p:cNvPr id="5" name="Picture 4" descr="PineBowl01f.jpg"/>
          <p:cNvPicPr>
            <a:picLocks noChangeAspect="1"/>
          </p:cNvPicPr>
          <p:nvPr/>
        </p:nvPicPr>
        <p:blipFill>
          <a:blip r:embed="rId2" cstate="print"/>
          <a:stretch>
            <a:fillRect/>
          </a:stretch>
        </p:blipFill>
        <p:spPr>
          <a:xfrm>
            <a:off x="6400800" y="1676400"/>
            <a:ext cx="2489704" cy="1676400"/>
          </a:xfrm>
          <a:prstGeom prst="rect">
            <a:avLst/>
          </a:prstGeom>
        </p:spPr>
      </p:pic>
      <p:pic>
        <p:nvPicPr>
          <p:cNvPr id="6" name="Picture 5" descr="HEART_PINE_BOWL_4.jpg"/>
          <p:cNvPicPr>
            <a:picLocks noChangeAspect="1"/>
          </p:cNvPicPr>
          <p:nvPr/>
        </p:nvPicPr>
        <p:blipFill>
          <a:blip r:embed="rId3" cstate="print"/>
          <a:stretch>
            <a:fillRect/>
          </a:stretch>
        </p:blipFill>
        <p:spPr>
          <a:xfrm>
            <a:off x="6248400" y="4343400"/>
            <a:ext cx="2648664" cy="1981200"/>
          </a:xfrm>
          <a:prstGeom prst="rect">
            <a:avLst/>
          </a:prstGeom>
        </p:spPr>
      </p:pic>
      <p:sp>
        <p:nvSpPr>
          <p:cNvPr id="7" name="Rectangle 6"/>
          <p:cNvSpPr/>
          <p:nvPr/>
        </p:nvSpPr>
        <p:spPr>
          <a:xfrm>
            <a:off x="6934200" y="3657600"/>
            <a:ext cx="1346331" cy="400110"/>
          </a:xfrm>
          <a:prstGeom prst="rect">
            <a:avLst/>
          </a:prstGeom>
        </p:spPr>
        <p:txBody>
          <a:bodyPr wrap="none">
            <a:spAutoFit/>
          </a:bodyPr>
          <a:lstStyle/>
          <a:p>
            <a:r>
              <a:rPr lang="en-US" sz="2000" b="1" dirty="0" smtClean="0">
                <a:solidFill>
                  <a:schemeClr val="accent2"/>
                </a:solidFill>
              </a:rPr>
              <a:t>Pine Bowls</a:t>
            </a:r>
            <a:endParaRPr lang="en-US" sz="2000" b="1" dirty="0">
              <a:solidFill>
                <a:schemeClr val="accent2"/>
              </a:solidFill>
            </a:endParaRPr>
          </a:p>
        </p:txBody>
      </p:sp>
      <p:pic>
        <p:nvPicPr>
          <p:cNvPr id="9" name="Picture 8" descr="Loblolly Pine range 01a.jpg"/>
          <p:cNvPicPr>
            <a:picLocks noChangeAspect="1"/>
          </p:cNvPicPr>
          <p:nvPr/>
        </p:nvPicPr>
        <p:blipFill>
          <a:blip r:embed="rId4" cstate="print"/>
          <a:stretch>
            <a:fillRect/>
          </a:stretch>
        </p:blipFill>
        <p:spPr>
          <a:xfrm>
            <a:off x="7598696" y="152400"/>
            <a:ext cx="1392904" cy="1295400"/>
          </a:xfrm>
          <a:prstGeom prst="rect">
            <a:avLst/>
          </a:prstGeom>
        </p:spPr>
      </p:pic>
      <p:sp>
        <p:nvSpPr>
          <p:cNvPr id="10" name="Rectangle 9"/>
          <p:cNvSpPr/>
          <p:nvPr/>
        </p:nvSpPr>
        <p:spPr>
          <a:xfrm>
            <a:off x="457200" y="4648200"/>
            <a:ext cx="5105400" cy="1938992"/>
          </a:xfrm>
          <a:prstGeom prst="rect">
            <a:avLst/>
          </a:prstGeom>
        </p:spPr>
        <p:txBody>
          <a:bodyPr wrap="square">
            <a:spAutoFit/>
          </a:bodyPr>
          <a:lstStyle/>
          <a:p>
            <a:r>
              <a:rPr lang="en-US" sz="2000" dirty="0" smtClean="0"/>
              <a:t>The four major species known collectively as</a:t>
            </a:r>
          </a:p>
          <a:p>
            <a:r>
              <a:rPr lang="en-US" sz="2800" b="1" dirty="0" smtClean="0">
                <a:solidFill>
                  <a:srgbClr val="00B050"/>
                </a:solidFill>
              </a:rPr>
              <a:t>Southern Yellow Pine </a:t>
            </a:r>
            <a:r>
              <a:rPr lang="en-US" sz="2000" dirty="0" smtClean="0"/>
              <a:t>are:</a:t>
            </a:r>
            <a:endParaRPr lang="en-US" dirty="0" smtClean="0"/>
          </a:p>
          <a:p>
            <a:r>
              <a:rPr lang="en-US" b="1" dirty="0" smtClean="0">
                <a:hlinkClick r:id="rId5"/>
              </a:rPr>
              <a:t>Shortleaf Pine</a:t>
            </a:r>
            <a:r>
              <a:rPr lang="en-US" dirty="0" smtClean="0">
                <a:hlinkClick r:id="rId5"/>
              </a:rPr>
              <a:t> (</a:t>
            </a:r>
            <a:r>
              <a:rPr lang="en-US" dirty="0" err="1" smtClean="0">
                <a:hlinkClick r:id="rId5"/>
              </a:rPr>
              <a:t>Pinus</a:t>
            </a:r>
            <a:r>
              <a:rPr lang="en-US" dirty="0" smtClean="0">
                <a:hlinkClick r:id="rId5"/>
              </a:rPr>
              <a:t> </a:t>
            </a:r>
            <a:r>
              <a:rPr lang="en-US" dirty="0" err="1" smtClean="0">
                <a:hlinkClick r:id="rId5"/>
              </a:rPr>
              <a:t>echinata</a:t>
            </a:r>
            <a:r>
              <a:rPr lang="en-US" dirty="0" smtClean="0">
                <a:hlinkClick r:id="rId5"/>
              </a:rPr>
              <a:t>)</a:t>
            </a:r>
            <a:endParaRPr lang="en-US" dirty="0" smtClean="0"/>
          </a:p>
          <a:p>
            <a:r>
              <a:rPr lang="en-US" b="1" dirty="0" smtClean="0">
                <a:hlinkClick r:id="rId6"/>
              </a:rPr>
              <a:t>Slash Pine</a:t>
            </a:r>
            <a:r>
              <a:rPr lang="en-US" dirty="0" smtClean="0">
                <a:hlinkClick r:id="rId6"/>
              </a:rPr>
              <a:t> (</a:t>
            </a:r>
            <a:r>
              <a:rPr lang="en-US" dirty="0" err="1" smtClean="0">
                <a:hlinkClick r:id="rId6"/>
              </a:rPr>
              <a:t>Pinus</a:t>
            </a:r>
            <a:r>
              <a:rPr lang="en-US" dirty="0" smtClean="0">
                <a:hlinkClick r:id="rId6"/>
              </a:rPr>
              <a:t> </a:t>
            </a:r>
            <a:r>
              <a:rPr lang="en-US" dirty="0" err="1" smtClean="0">
                <a:hlinkClick r:id="rId6"/>
              </a:rPr>
              <a:t>elliotti</a:t>
            </a:r>
            <a:r>
              <a:rPr lang="en-US" dirty="0" smtClean="0">
                <a:hlinkClick r:id="rId6"/>
              </a:rPr>
              <a:t>)</a:t>
            </a:r>
            <a:endParaRPr lang="en-US" dirty="0" smtClean="0"/>
          </a:p>
          <a:p>
            <a:r>
              <a:rPr lang="en-US" b="1" dirty="0" smtClean="0">
                <a:hlinkClick r:id="rId7"/>
              </a:rPr>
              <a:t>Longleaf Pine </a:t>
            </a:r>
            <a:r>
              <a:rPr lang="en-US" dirty="0" smtClean="0">
                <a:hlinkClick r:id="rId7"/>
              </a:rPr>
              <a:t>(</a:t>
            </a:r>
            <a:r>
              <a:rPr lang="en-US" dirty="0" err="1" smtClean="0">
                <a:hlinkClick r:id="rId7"/>
              </a:rPr>
              <a:t>Pinus</a:t>
            </a:r>
            <a:r>
              <a:rPr lang="en-US" dirty="0" smtClean="0">
                <a:hlinkClick r:id="rId7"/>
              </a:rPr>
              <a:t> </a:t>
            </a:r>
            <a:r>
              <a:rPr lang="en-US" dirty="0" err="1" smtClean="0">
                <a:hlinkClick r:id="rId7"/>
              </a:rPr>
              <a:t>palustris</a:t>
            </a:r>
            <a:r>
              <a:rPr lang="en-US" dirty="0" smtClean="0">
                <a:hlinkClick r:id="rId7"/>
              </a:rPr>
              <a:t>)</a:t>
            </a:r>
            <a:endParaRPr lang="en-US" dirty="0" smtClean="0"/>
          </a:p>
          <a:p>
            <a:r>
              <a:rPr lang="en-US" b="1" dirty="0" smtClean="0">
                <a:hlinkClick r:id="rId8"/>
              </a:rPr>
              <a:t>Loblolly Pine</a:t>
            </a:r>
            <a:r>
              <a:rPr lang="en-US" dirty="0" smtClean="0">
                <a:hlinkClick r:id="rId8"/>
              </a:rPr>
              <a:t> (</a:t>
            </a:r>
            <a:r>
              <a:rPr lang="en-US" dirty="0" err="1" smtClean="0">
                <a:hlinkClick r:id="rId8"/>
              </a:rPr>
              <a:t>Pinus</a:t>
            </a:r>
            <a:r>
              <a:rPr lang="en-US" dirty="0" smtClean="0">
                <a:hlinkClick r:id="rId8"/>
              </a:rPr>
              <a:t> </a:t>
            </a:r>
            <a:r>
              <a:rPr lang="en-US" dirty="0" err="1" smtClean="0">
                <a:hlinkClick r:id="rId8"/>
              </a:rPr>
              <a:t>taeda</a:t>
            </a:r>
            <a:r>
              <a:rPr lang="en-US" dirty="0" smtClean="0">
                <a:hlinkClick r:id="rId8"/>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86600" cy="838200"/>
          </a:xfrm>
        </p:spPr>
        <p:txBody>
          <a:bodyPr>
            <a:normAutofit/>
          </a:bodyPr>
          <a:lstStyle/>
          <a:p>
            <a:r>
              <a:rPr lang="en-US" sz="4000" b="1" dirty="0" smtClean="0">
                <a:solidFill>
                  <a:srgbClr val="FF0000"/>
                </a:solidFill>
              </a:rPr>
              <a:t>Choosing the right wood</a:t>
            </a:r>
            <a:endParaRPr lang="en-US" sz="4000" b="1" dirty="0">
              <a:solidFill>
                <a:srgbClr val="FF0000"/>
              </a:solidFill>
            </a:endParaRPr>
          </a:p>
        </p:txBody>
      </p:sp>
      <p:sp>
        <p:nvSpPr>
          <p:cNvPr id="5" name="TextBox 4"/>
          <p:cNvSpPr txBox="1"/>
          <p:nvPr/>
        </p:nvSpPr>
        <p:spPr>
          <a:xfrm>
            <a:off x="381000" y="838200"/>
            <a:ext cx="6629400" cy="3416320"/>
          </a:xfrm>
          <a:prstGeom prst="rect">
            <a:avLst/>
          </a:prstGeom>
          <a:noFill/>
        </p:spPr>
        <p:txBody>
          <a:bodyPr wrap="square" rtlCol="0">
            <a:spAutoFit/>
          </a:bodyPr>
          <a:lstStyle/>
          <a:p>
            <a:pPr>
              <a:buFont typeface="Arial" pitchFamily="34" charset="0"/>
              <a:buChar char="•"/>
            </a:pPr>
            <a:r>
              <a:rPr lang="en-US" sz="2400" dirty="0" smtClean="0"/>
              <a:t>   1100 species of native trees in the United States</a:t>
            </a:r>
          </a:p>
          <a:p>
            <a:endParaRPr lang="en-US" sz="2400" dirty="0"/>
          </a:p>
          <a:p>
            <a:pPr>
              <a:buFont typeface="Arial" pitchFamily="34" charset="0"/>
              <a:buChar char="•"/>
            </a:pPr>
            <a:r>
              <a:rPr lang="en-US" sz="2400" dirty="0" smtClean="0"/>
              <a:t>   One-half of them are found in the South</a:t>
            </a:r>
          </a:p>
          <a:p>
            <a:endParaRPr lang="en-US" sz="2400" dirty="0"/>
          </a:p>
          <a:p>
            <a:pPr>
              <a:buFont typeface="Arial" pitchFamily="34" charset="0"/>
              <a:buChar char="•"/>
            </a:pPr>
            <a:r>
              <a:rPr lang="en-US" sz="2400" dirty="0" smtClean="0"/>
              <a:t>   </a:t>
            </a:r>
            <a:r>
              <a:rPr lang="en-US" sz="2400" b="1" dirty="0" smtClean="0">
                <a:solidFill>
                  <a:srgbClr val="00B050"/>
                </a:solidFill>
              </a:rPr>
              <a:t>200 species of trees are native to Texas</a:t>
            </a:r>
          </a:p>
          <a:p>
            <a:pPr>
              <a:buFont typeface="Arial" pitchFamily="34" charset="0"/>
              <a:buChar char="•"/>
            </a:pPr>
            <a:endParaRPr lang="en-US" sz="2400" b="1" dirty="0" smtClean="0">
              <a:solidFill>
                <a:srgbClr val="00B050"/>
              </a:solidFill>
            </a:endParaRPr>
          </a:p>
          <a:p>
            <a:pPr>
              <a:buFont typeface="Arial" pitchFamily="34" charset="0"/>
              <a:buChar char="•"/>
            </a:pPr>
            <a:r>
              <a:rPr lang="en-US" sz="2400" b="1" dirty="0" smtClean="0">
                <a:solidFill>
                  <a:srgbClr val="00B0F0"/>
                </a:solidFill>
              </a:rPr>
              <a:t>  This number does not include the many hybrid      cultivars of trees available in the nursery trade for landscaping (that can be used for woodturning). </a:t>
            </a:r>
            <a:endParaRPr lang="en-US" sz="2400" b="1" dirty="0">
              <a:solidFill>
                <a:srgbClr val="00B0F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2</a:t>
            </a:fld>
            <a:endParaRPr lang="en-US" dirty="0"/>
          </a:p>
        </p:txBody>
      </p:sp>
      <p:sp>
        <p:nvSpPr>
          <p:cNvPr id="6" name="TextBox 5"/>
          <p:cNvSpPr txBox="1"/>
          <p:nvPr/>
        </p:nvSpPr>
        <p:spPr>
          <a:xfrm>
            <a:off x="381000" y="4572000"/>
            <a:ext cx="6400800" cy="1815882"/>
          </a:xfrm>
          <a:prstGeom prst="rect">
            <a:avLst/>
          </a:prstGeom>
          <a:noFill/>
        </p:spPr>
        <p:txBody>
          <a:bodyPr wrap="square" rtlCol="0">
            <a:spAutoFit/>
          </a:bodyPr>
          <a:lstStyle/>
          <a:p>
            <a:r>
              <a:rPr lang="en-US" sz="2800" b="1" dirty="0" smtClean="0">
                <a:solidFill>
                  <a:srgbClr val="C00000"/>
                </a:solidFill>
              </a:rPr>
              <a:t>This presentation will cover over 50 of the native trees of Texas as well as some from North America with an emphasis on the kinds of wood they produce for turning.</a:t>
            </a:r>
            <a:endParaRPr lang="en-US" sz="2800" b="1" dirty="0">
              <a:solidFill>
                <a:srgbClr val="C00000"/>
              </a:solidFill>
            </a:endParaRPr>
          </a:p>
        </p:txBody>
      </p:sp>
      <p:pic>
        <p:nvPicPr>
          <p:cNvPr id="8" name="Picture 7" descr="hbowl2.jpg"/>
          <p:cNvPicPr>
            <a:picLocks noChangeAspect="1"/>
          </p:cNvPicPr>
          <p:nvPr/>
        </p:nvPicPr>
        <p:blipFill>
          <a:blip r:embed="rId2" cstate="print"/>
          <a:stretch>
            <a:fillRect/>
          </a:stretch>
        </p:blipFill>
        <p:spPr>
          <a:xfrm>
            <a:off x="6858000" y="5217922"/>
            <a:ext cx="2171699" cy="1093089"/>
          </a:xfrm>
          <a:prstGeom prst="rect">
            <a:avLst/>
          </a:prstGeom>
        </p:spPr>
      </p:pic>
      <p:pic>
        <p:nvPicPr>
          <p:cNvPr id="9" name="Picture 8" descr="images.jpg"/>
          <p:cNvPicPr>
            <a:picLocks noChangeAspect="1"/>
          </p:cNvPicPr>
          <p:nvPr/>
        </p:nvPicPr>
        <p:blipFill>
          <a:blip r:embed="rId3" cstate="print"/>
          <a:stretch>
            <a:fillRect/>
          </a:stretch>
        </p:blipFill>
        <p:spPr>
          <a:xfrm>
            <a:off x="7239000" y="152399"/>
            <a:ext cx="1725168" cy="2396068"/>
          </a:xfrm>
          <a:prstGeom prst="rect">
            <a:avLst/>
          </a:prstGeom>
        </p:spPr>
      </p:pic>
      <p:pic>
        <p:nvPicPr>
          <p:cNvPr id="7" name="Picture 6" descr="spalted-maple-bowl-2.jpg"/>
          <p:cNvPicPr>
            <a:picLocks noChangeAspect="1"/>
          </p:cNvPicPr>
          <p:nvPr/>
        </p:nvPicPr>
        <p:blipFill>
          <a:blip r:embed="rId4" cstate="print"/>
          <a:stretch>
            <a:fillRect/>
          </a:stretch>
        </p:blipFill>
        <p:spPr>
          <a:xfrm>
            <a:off x="7010400" y="3276600"/>
            <a:ext cx="1981200" cy="1320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3352800" cy="762000"/>
          </a:xfrm>
        </p:spPr>
        <p:txBody>
          <a:bodyPr>
            <a:normAutofit/>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20</a:t>
            </a:fld>
            <a:endParaRPr lang="en-US"/>
          </a:p>
        </p:txBody>
      </p:sp>
      <p:sp>
        <p:nvSpPr>
          <p:cNvPr id="5" name="TextBox 4"/>
          <p:cNvSpPr txBox="1"/>
          <p:nvPr/>
        </p:nvSpPr>
        <p:spPr>
          <a:xfrm>
            <a:off x="228600" y="1219200"/>
            <a:ext cx="5638800" cy="4462760"/>
          </a:xfrm>
          <a:prstGeom prst="rect">
            <a:avLst/>
          </a:prstGeom>
          <a:noFill/>
        </p:spPr>
        <p:txBody>
          <a:bodyPr wrap="square" rtlCol="0">
            <a:spAutoFit/>
          </a:bodyPr>
          <a:lstStyle/>
          <a:p>
            <a:r>
              <a:rPr lang="en-US" sz="2400" b="1" dirty="0" smtClean="0">
                <a:solidFill>
                  <a:srgbClr val="0000FF"/>
                </a:solidFill>
              </a:rPr>
              <a:t>Honey Locust </a:t>
            </a:r>
            <a:r>
              <a:rPr lang="en-US" sz="2000" b="1" dirty="0" smtClean="0">
                <a:solidFill>
                  <a:srgbClr val="E3690D"/>
                </a:solidFill>
              </a:rPr>
              <a:t>– Gleditsia triacanthos:  </a:t>
            </a:r>
            <a:r>
              <a:rPr lang="en-US" sz="2000" dirty="0" smtClean="0"/>
              <a:t>has many desirable qualities: attractive figure and color, hardness and strength, and no odor or taste.  It is straight, coarse-grained, and moderately durable in contact with the ground. The long straight, sharp, shiny thorns are a problem during harvesting. Cattle eagerly eat the sweet bean pods. They can contain as much a thirty percent sugar, higher than sugar beets. The sapwood is creamy-white to yellowish and the heartwood is pinkish to red-brown.</a:t>
            </a:r>
          </a:p>
          <a:p>
            <a:endParaRPr lang="en-US" sz="2000" dirty="0" smtClean="0"/>
          </a:p>
          <a:p>
            <a:r>
              <a:rPr lang="en-US" sz="2000" dirty="0" smtClean="0"/>
              <a:t>The wood is used  for fence post, rails, and construction wood.  It is also used for crafts, furniture, and sliced into veneer.</a:t>
            </a:r>
            <a:endParaRPr lang="en-US" sz="2000" dirty="0"/>
          </a:p>
        </p:txBody>
      </p:sp>
      <p:pic>
        <p:nvPicPr>
          <p:cNvPr id="7" name="Picture 6" descr="locust bowl 01 j.jpg"/>
          <p:cNvPicPr>
            <a:picLocks noChangeAspect="1"/>
          </p:cNvPicPr>
          <p:nvPr/>
        </p:nvPicPr>
        <p:blipFill>
          <a:blip r:embed="rId2" cstate="print"/>
          <a:stretch>
            <a:fillRect/>
          </a:stretch>
        </p:blipFill>
        <p:spPr>
          <a:xfrm>
            <a:off x="6096000" y="1676400"/>
            <a:ext cx="2895600" cy="2229612"/>
          </a:xfrm>
          <a:prstGeom prst="rect">
            <a:avLst/>
          </a:prstGeom>
        </p:spPr>
      </p:pic>
      <p:pic>
        <p:nvPicPr>
          <p:cNvPr id="8" name="Picture 7" descr="locust bowl h.jpg"/>
          <p:cNvPicPr>
            <a:picLocks noChangeAspect="1"/>
          </p:cNvPicPr>
          <p:nvPr/>
        </p:nvPicPr>
        <p:blipFill>
          <a:blip r:embed="rId3" cstate="print"/>
          <a:stretch>
            <a:fillRect/>
          </a:stretch>
        </p:blipFill>
        <p:spPr>
          <a:xfrm>
            <a:off x="6019800" y="4914138"/>
            <a:ext cx="2914009" cy="1447292"/>
          </a:xfrm>
          <a:prstGeom prst="rect">
            <a:avLst/>
          </a:prstGeom>
        </p:spPr>
      </p:pic>
      <p:sp>
        <p:nvSpPr>
          <p:cNvPr id="9" name="TextBox 8"/>
          <p:cNvSpPr txBox="1"/>
          <p:nvPr/>
        </p:nvSpPr>
        <p:spPr>
          <a:xfrm>
            <a:off x="6553200" y="4114800"/>
            <a:ext cx="2209800" cy="400110"/>
          </a:xfrm>
          <a:prstGeom prst="rect">
            <a:avLst/>
          </a:prstGeom>
          <a:noFill/>
        </p:spPr>
        <p:txBody>
          <a:bodyPr wrap="square" rtlCol="0">
            <a:spAutoFit/>
          </a:bodyPr>
          <a:lstStyle/>
          <a:p>
            <a:r>
              <a:rPr lang="en-US" sz="2000" b="1" dirty="0" smtClean="0">
                <a:solidFill>
                  <a:srgbClr val="C00000"/>
                </a:solidFill>
              </a:rPr>
              <a:t>Honey Locust Bowl</a:t>
            </a:r>
            <a:endParaRPr lang="en-US" sz="2000" b="1" dirty="0">
              <a:solidFill>
                <a:srgbClr val="C00000"/>
              </a:solidFill>
            </a:endParaRPr>
          </a:p>
        </p:txBody>
      </p:sp>
      <p:pic>
        <p:nvPicPr>
          <p:cNvPr id="11" name="Picture 10" descr="Honey Locust range 01a.jpg"/>
          <p:cNvPicPr>
            <a:picLocks noChangeAspect="1"/>
          </p:cNvPicPr>
          <p:nvPr/>
        </p:nvPicPr>
        <p:blipFill>
          <a:blip r:embed="rId4" cstate="print"/>
          <a:stretch>
            <a:fillRect/>
          </a:stretch>
        </p:blipFill>
        <p:spPr>
          <a:xfrm>
            <a:off x="7501378" y="152400"/>
            <a:ext cx="1414021" cy="1371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3429000" cy="762000"/>
          </a:xfrm>
        </p:spPr>
        <p:txBody>
          <a:bodyPr/>
          <a:lstStyle/>
          <a:p>
            <a:r>
              <a:rPr lang="en-US" b="1" dirty="0" smtClean="0">
                <a:solidFill>
                  <a:srgbClr val="FF0000"/>
                </a:solidFill>
              </a:rPr>
              <a:t>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21</a:t>
            </a:fld>
            <a:endParaRPr lang="en-US"/>
          </a:p>
        </p:txBody>
      </p:sp>
      <p:sp>
        <p:nvSpPr>
          <p:cNvPr id="4" name="TextBox 3"/>
          <p:cNvSpPr txBox="1"/>
          <p:nvPr/>
        </p:nvSpPr>
        <p:spPr>
          <a:xfrm>
            <a:off x="457200" y="1066800"/>
            <a:ext cx="5410200" cy="2923877"/>
          </a:xfrm>
          <a:prstGeom prst="rect">
            <a:avLst/>
          </a:prstGeom>
          <a:noFill/>
        </p:spPr>
        <p:txBody>
          <a:bodyPr wrap="square" rtlCol="0">
            <a:spAutoFit/>
          </a:bodyPr>
          <a:lstStyle/>
          <a:p>
            <a:r>
              <a:rPr lang="en-US" sz="2400" b="1" dirty="0" smtClean="0">
                <a:solidFill>
                  <a:srgbClr val="0000FF"/>
                </a:solidFill>
              </a:rPr>
              <a:t>American Beech </a:t>
            </a:r>
            <a:r>
              <a:rPr lang="en-US" sz="2000" dirty="0" smtClean="0">
                <a:solidFill>
                  <a:srgbClr val="E3690D"/>
                </a:solidFill>
              </a:rPr>
              <a:t>– Fagus grandeifolia:  </a:t>
            </a:r>
            <a:r>
              <a:rPr lang="en-US" sz="2000" dirty="0" smtClean="0"/>
              <a:t>The wood is straight grained, hard, heavy, strong, stiff,  and tough, though it will not last long on exposure to weather or in the soil. The sapwood is whitish, with a white to pinkish to reddish-brown heartwood. It looks a lot like Oak but is more even grained. It has conspicuous rays and tiny pores, a straight to interlocked pattern, and a close grain with a fine texture.  It spalts easily and beautifully.</a:t>
            </a:r>
            <a:endParaRPr lang="en-US" sz="2400" dirty="0" smtClean="0"/>
          </a:p>
        </p:txBody>
      </p:sp>
      <p:pic>
        <p:nvPicPr>
          <p:cNvPr id="5" name="Picture 4" descr="spalted beech bowl 01lj.jpg"/>
          <p:cNvPicPr>
            <a:picLocks noChangeAspect="1"/>
          </p:cNvPicPr>
          <p:nvPr/>
        </p:nvPicPr>
        <p:blipFill>
          <a:blip r:embed="rId2" cstate="print"/>
          <a:stretch>
            <a:fillRect/>
          </a:stretch>
        </p:blipFill>
        <p:spPr>
          <a:xfrm>
            <a:off x="5943600" y="2050796"/>
            <a:ext cx="3097554" cy="1683004"/>
          </a:xfrm>
          <a:prstGeom prst="rect">
            <a:avLst/>
          </a:prstGeom>
        </p:spPr>
      </p:pic>
      <p:sp>
        <p:nvSpPr>
          <p:cNvPr id="6" name="Rectangle 5"/>
          <p:cNvSpPr/>
          <p:nvPr/>
        </p:nvSpPr>
        <p:spPr>
          <a:xfrm>
            <a:off x="457200" y="4343400"/>
            <a:ext cx="8382000" cy="2062103"/>
          </a:xfrm>
          <a:prstGeom prst="rect">
            <a:avLst/>
          </a:prstGeom>
        </p:spPr>
        <p:txBody>
          <a:bodyPr wrap="square">
            <a:spAutoFit/>
          </a:bodyPr>
          <a:lstStyle/>
          <a:p>
            <a:r>
              <a:rPr lang="en-US" sz="2000" dirty="0" smtClean="0"/>
              <a:t>The tree is used for lumber, flooring, carpenters’ tools, charcoal, railroad ties, boxes, crates, brush backs, pallets, violin backs, </a:t>
            </a:r>
            <a:r>
              <a:rPr lang="en-US" sz="2800" b="1" dirty="0" smtClean="0">
                <a:solidFill>
                  <a:srgbClr val="00B050"/>
                </a:solidFill>
              </a:rPr>
              <a:t>turning,</a:t>
            </a:r>
            <a:r>
              <a:rPr lang="en-US" sz="2000" dirty="0" smtClean="0"/>
              <a:t> firewood, and novelty wares.  It is also used for the curved portion of furniture by steam bending while retaining its strength.  It becomes slick with wear and so its perfect for drawer sides and runners.  It has no odor or taste so its used for wooden food utensils. </a:t>
            </a:r>
            <a:endParaRPr lang="en-US" sz="2000" dirty="0" smtClean="0">
              <a:solidFill>
                <a:srgbClr val="0000FF"/>
              </a:solidFill>
            </a:endParaRPr>
          </a:p>
        </p:txBody>
      </p:sp>
      <p:sp>
        <p:nvSpPr>
          <p:cNvPr id="7" name="TextBox 6"/>
          <p:cNvSpPr txBox="1"/>
          <p:nvPr/>
        </p:nvSpPr>
        <p:spPr>
          <a:xfrm>
            <a:off x="6248400" y="3810000"/>
            <a:ext cx="2590800" cy="400110"/>
          </a:xfrm>
          <a:prstGeom prst="rect">
            <a:avLst/>
          </a:prstGeom>
          <a:noFill/>
        </p:spPr>
        <p:txBody>
          <a:bodyPr wrap="square" rtlCol="0">
            <a:spAutoFit/>
          </a:bodyPr>
          <a:lstStyle/>
          <a:p>
            <a:r>
              <a:rPr lang="en-US" sz="2000" b="1" dirty="0" smtClean="0">
                <a:solidFill>
                  <a:srgbClr val="C00000"/>
                </a:solidFill>
              </a:rPr>
              <a:t>Spalted Beech Bowl</a:t>
            </a:r>
            <a:endParaRPr lang="en-US" sz="2000" b="1" dirty="0">
              <a:solidFill>
                <a:srgbClr val="C00000"/>
              </a:solidFill>
            </a:endParaRPr>
          </a:p>
        </p:txBody>
      </p:sp>
      <p:pic>
        <p:nvPicPr>
          <p:cNvPr id="9" name="Picture 8" descr="Beech range 01a.jpg"/>
          <p:cNvPicPr>
            <a:picLocks noChangeAspect="1"/>
          </p:cNvPicPr>
          <p:nvPr/>
        </p:nvPicPr>
        <p:blipFill>
          <a:blip r:embed="rId3" cstate="print"/>
          <a:stretch>
            <a:fillRect/>
          </a:stretch>
        </p:blipFill>
        <p:spPr>
          <a:xfrm>
            <a:off x="7263353" y="152400"/>
            <a:ext cx="1728247" cy="1676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esquite leaf 01b.jpg"/>
          <p:cNvPicPr>
            <a:picLocks noChangeAspect="1"/>
          </p:cNvPicPr>
          <p:nvPr/>
        </p:nvPicPr>
        <p:blipFill>
          <a:blip r:embed="rId2" cstate="print"/>
          <a:stretch>
            <a:fillRect/>
          </a:stretch>
        </p:blipFill>
        <p:spPr>
          <a:xfrm>
            <a:off x="3810000" y="3974084"/>
            <a:ext cx="2362200" cy="2181098"/>
          </a:xfrm>
          <a:prstGeom prst="rect">
            <a:avLst/>
          </a:prstGeom>
        </p:spPr>
      </p:pic>
      <p:pic>
        <p:nvPicPr>
          <p:cNvPr id="12" name="Picture 11" descr="Hickory 01a.jpg"/>
          <p:cNvPicPr>
            <a:picLocks noChangeAspect="1"/>
          </p:cNvPicPr>
          <p:nvPr/>
        </p:nvPicPr>
        <p:blipFill>
          <a:blip r:embed="rId3" cstate="print"/>
          <a:stretch>
            <a:fillRect/>
          </a:stretch>
        </p:blipFill>
        <p:spPr>
          <a:xfrm>
            <a:off x="7239000" y="685800"/>
            <a:ext cx="1667256" cy="1748870"/>
          </a:xfrm>
          <a:prstGeom prst="rect">
            <a:avLst/>
          </a:prstGeom>
        </p:spPr>
      </p:pic>
      <p:sp>
        <p:nvSpPr>
          <p:cNvPr id="2" name="Title 1"/>
          <p:cNvSpPr>
            <a:spLocks noGrp="1"/>
          </p:cNvSpPr>
          <p:nvPr>
            <p:ph type="title"/>
          </p:nvPr>
        </p:nvSpPr>
        <p:spPr>
          <a:xfrm>
            <a:off x="1828800" y="0"/>
            <a:ext cx="5715000" cy="868362"/>
          </a:xfrm>
        </p:spPr>
        <p:txBody>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22</a:t>
            </a:fld>
            <a:endParaRPr lang="en-US" dirty="0"/>
          </a:p>
        </p:txBody>
      </p:sp>
      <p:sp>
        <p:nvSpPr>
          <p:cNvPr id="7" name="Rectangle 6"/>
          <p:cNvSpPr/>
          <p:nvPr/>
        </p:nvSpPr>
        <p:spPr>
          <a:xfrm>
            <a:off x="457200" y="1066800"/>
            <a:ext cx="2819400" cy="1477328"/>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Hickory - 10</a:t>
            </a:r>
          </a:p>
          <a:p>
            <a:r>
              <a:rPr lang="en-US" dirty="0" smtClean="0">
                <a:solidFill>
                  <a:srgbClr val="00B050"/>
                </a:solidFill>
              </a:rPr>
              <a:t>Pecan - 3</a:t>
            </a:r>
          </a:p>
          <a:p>
            <a:r>
              <a:rPr lang="en-US" dirty="0" smtClean="0">
                <a:solidFill>
                  <a:srgbClr val="00B050"/>
                </a:solidFill>
              </a:rPr>
              <a:t>Walnut - 5</a:t>
            </a:r>
          </a:p>
          <a:p>
            <a:r>
              <a:rPr lang="en-US" dirty="0" smtClean="0">
                <a:solidFill>
                  <a:srgbClr val="00B050"/>
                </a:solidFill>
              </a:rPr>
              <a:t>Mesquite - 2</a:t>
            </a:r>
            <a:endParaRPr lang="en-US" dirty="0"/>
          </a:p>
        </p:txBody>
      </p:sp>
      <p:sp>
        <p:nvSpPr>
          <p:cNvPr id="9" name="TextBox 8"/>
          <p:cNvSpPr txBox="1"/>
          <p:nvPr/>
        </p:nvSpPr>
        <p:spPr>
          <a:xfrm>
            <a:off x="457200" y="2819400"/>
            <a:ext cx="3810000" cy="1200329"/>
          </a:xfrm>
          <a:prstGeom prst="rect">
            <a:avLst/>
          </a:prstGeom>
          <a:noFill/>
        </p:spPr>
        <p:txBody>
          <a:bodyPr wrap="square" rtlCol="0">
            <a:spAutoFit/>
          </a:bodyPr>
          <a:lstStyle/>
          <a:p>
            <a:pPr>
              <a:buFont typeface="Arial" pitchFamily="34" charset="0"/>
              <a:buChar char="•"/>
            </a:pPr>
            <a:r>
              <a:rPr lang="en-US" dirty="0" smtClean="0"/>
              <a:t>   Shagbark Hickory – Carya </a:t>
            </a:r>
            <a:r>
              <a:rPr lang="en-US" dirty="0" err="1" smtClean="0"/>
              <a:t>ovata</a:t>
            </a:r>
            <a:endParaRPr lang="en-US" dirty="0" smtClean="0"/>
          </a:p>
          <a:p>
            <a:pPr>
              <a:buFont typeface="Arial" pitchFamily="34" charset="0"/>
              <a:buChar char="•"/>
            </a:pPr>
            <a:r>
              <a:rPr lang="en-US" dirty="0" smtClean="0"/>
              <a:t>   Pecan – Carya </a:t>
            </a:r>
            <a:r>
              <a:rPr lang="en-US" dirty="0" err="1" smtClean="0"/>
              <a:t>illinoensis</a:t>
            </a:r>
            <a:endParaRPr lang="en-US" dirty="0" smtClean="0"/>
          </a:p>
          <a:p>
            <a:pPr>
              <a:buFont typeface="Arial" pitchFamily="34" charset="0"/>
              <a:buChar char="•"/>
            </a:pPr>
            <a:r>
              <a:rPr lang="en-US" dirty="0" smtClean="0"/>
              <a:t>   Black Walnut – Juglans nigra</a:t>
            </a:r>
          </a:p>
          <a:p>
            <a:pPr>
              <a:buFont typeface="Arial" pitchFamily="34" charset="0"/>
              <a:buChar char="•"/>
            </a:pPr>
            <a:r>
              <a:rPr lang="en-US" dirty="0" smtClean="0"/>
              <a:t>   Honey Mesquite – Prosopis juliflora</a:t>
            </a:r>
            <a:endParaRPr lang="en-US" dirty="0"/>
          </a:p>
        </p:txBody>
      </p:sp>
      <p:sp>
        <p:nvSpPr>
          <p:cNvPr id="11" name="TextBox 10"/>
          <p:cNvSpPr txBox="1"/>
          <p:nvPr/>
        </p:nvSpPr>
        <p:spPr>
          <a:xfrm>
            <a:off x="7162800" y="2438400"/>
            <a:ext cx="1905000" cy="369332"/>
          </a:xfrm>
          <a:prstGeom prst="rect">
            <a:avLst/>
          </a:prstGeom>
          <a:noFill/>
        </p:spPr>
        <p:txBody>
          <a:bodyPr wrap="square" rtlCol="0">
            <a:spAutoFit/>
          </a:bodyPr>
          <a:lstStyle/>
          <a:p>
            <a:r>
              <a:rPr lang="en-US" b="1" dirty="0" smtClean="0">
                <a:solidFill>
                  <a:srgbClr val="00B0F0"/>
                </a:solidFill>
              </a:rPr>
              <a:t>Shagbark Hickory</a:t>
            </a:r>
            <a:endParaRPr lang="en-US" b="1" dirty="0">
              <a:solidFill>
                <a:srgbClr val="00B0F0"/>
              </a:solidFill>
            </a:endParaRPr>
          </a:p>
        </p:txBody>
      </p:sp>
      <p:pic>
        <p:nvPicPr>
          <p:cNvPr id="13" name="Picture 12" descr="hickory bowl 01g.jpg"/>
          <p:cNvPicPr>
            <a:picLocks noChangeAspect="1"/>
          </p:cNvPicPr>
          <p:nvPr/>
        </p:nvPicPr>
        <p:blipFill>
          <a:blip r:embed="rId4" cstate="print"/>
          <a:stretch>
            <a:fillRect/>
          </a:stretch>
        </p:blipFill>
        <p:spPr>
          <a:xfrm>
            <a:off x="609600" y="4495800"/>
            <a:ext cx="2838824" cy="1447800"/>
          </a:xfrm>
          <a:prstGeom prst="rect">
            <a:avLst/>
          </a:prstGeom>
        </p:spPr>
      </p:pic>
      <p:sp>
        <p:nvSpPr>
          <p:cNvPr id="14" name="TextBox 13"/>
          <p:cNvSpPr txBox="1"/>
          <p:nvPr/>
        </p:nvSpPr>
        <p:spPr>
          <a:xfrm>
            <a:off x="1066800" y="6019800"/>
            <a:ext cx="1524000" cy="369332"/>
          </a:xfrm>
          <a:prstGeom prst="rect">
            <a:avLst/>
          </a:prstGeom>
          <a:noFill/>
        </p:spPr>
        <p:txBody>
          <a:bodyPr wrap="square" rtlCol="0">
            <a:spAutoFit/>
          </a:bodyPr>
          <a:lstStyle/>
          <a:p>
            <a:r>
              <a:rPr lang="en-US" b="1" dirty="0" smtClean="0">
                <a:solidFill>
                  <a:srgbClr val="00B0F0"/>
                </a:solidFill>
              </a:rPr>
              <a:t>Hickory Bowl</a:t>
            </a:r>
            <a:endParaRPr lang="en-US" b="1" dirty="0">
              <a:solidFill>
                <a:srgbClr val="00B0F0"/>
              </a:solidFill>
            </a:endParaRPr>
          </a:p>
        </p:txBody>
      </p:sp>
      <p:pic>
        <p:nvPicPr>
          <p:cNvPr id="15" name="Picture 14" descr="Pecan 01a.jpg"/>
          <p:cNvPicPr>
            <a:picLocks noChangeAspect="1"/>
          </p:cNvPicPr>
          <p:nvPr/>
        </p:nvPicPr>
        <p:blipFill>
          <a:blip r:embed="rId5" cstate="print"/>
          <a:stretch>
            <a:fillRect/>
          </a:stretch>
        </p:blipFill>
        <p:spPr>
          <a:xfrm>
            <a:off x="5029200" y="1143000"/>
            <a:ext cx="1740408" cy="2341356"/>
          </a:xfrm>
          <a:prstGeom prst="rect">
            <a:avLst/>
          </a:prstGeom>
        </p:spPr>
      </p:pic>
      <p:sp>
        <p:nvSpPr>
          <p:cNvPr id="16" name="TextBox 15"/>
          <p:cNvSpPr txBox="1"/>
          <p:nvPr/>
        </p:nvSpPr>
        <p:spPr>
          <a:xfrm>
            <a:off x="5486400" y="3352800"/>
            <a:ext cx="838200" cy="369332"/>
          </a:xfrm>
          <a:prstGeom prst="rect">
            <a:avLst/>
          </a:prstGeom>
          <a:noFill/>
        </p:spPr>
        <p:txBody>
          <a:bodyPr wrap="square" rtlCol="0">
            <a:spAutoFit/>
          </a:bodyPr>
          <a:lstStyle/>
          <a:p>
            <a:r>
              <a:rPr lang="en-US" b="1" dirty="0" smtClean="0">
                <a:solidFill>
                  <a:srgbClr val="00B0F0"/>
                </a:solidFill>
              </a:rPr>
              <a:t>Pecan</a:t>
            </a:r>
            <a:endParaRPr lang="en-US" b="1" dirty="0">
              <a:solidFill>
                <a:srgbClr val="00B0F0"/>
              </a:solidFill>
            </a:endParaRPr>
          </a:p>
        </p:txBody>
      </p:sp>
      <p:pic>
        <p:nvPicPr>
          <p:cNvPr id="17" name="Picture 16" descr="walnut 01a.jpg"/>
          <p:cNvPicPr>
            <a:picLocks noChangeAspect="1"/>
          </p:cNvPicPr>
          <p:nvPr/>
        </p:nvPicPr>
        <p:blipFill>
          <a:blip r:embed="rId6" cstate="print"/>
          <a:stretch>
            <a:fillRect/>
          </a:stretch>
        </p:blipFill>
        <p:spPr>
          <a:xfrm>
            <a:off x="6334944" y="3886200"/>
            <a:ext cx="2275656" cy="1676400"/>
          </a:xfrm>
          <a:prstGeom prst="rect">
            <a:avLst/>
          </a:prstGeom>
        </p:spPr>
      </p:pic>
      <p:sp>
        <p:nvSpPr>
          <p:cNvPr id="18" name="TextBox 17"/>
          <p:cNvSpPr txBox="1"/>
          <p:nvPr/>
        </p:nvSpPr>
        <p:spPr>
          <a:xfrm>
            <a:off x="7086600" y="5638800"/>
            <a:ext cx="1524000" cy="381000"/>
          </a:xfrm>
          <a:prstGeom prst="rect">
            <a:avLst/>
          </a:prstGeom>
          <a:noFill/>
        </p:spPr>
        <p:txBody>
          <a:bodyPr wrap="square" rtlCol="0">
            <a:spAutoFit/>
          </a:bodyPr>
          <a:lstStyle/>
          <a:p>
            <a:r>
              <a:rPr lang="en-US" b="1" dirty="0" smtClean="0">
                <a:solidFill>
                  <a:srgbClr val="00B0F0"/>
                </a:solidFill>
              </a:rPr>
              <a:t>Black Walnut</a:t>
            </a:r>
            <a:endParaRPr lang="en-US" b="1" dirty="0">
              <a:solidFill>
                <a:srgbClr val="00B0F0"/>
              </a:solidFill>
            </a:endParaRPr>
          </a:p>
        </p:txBody>
      </p:sp>
      <p:sp>
        <p:nvSpPr>
          <p:cNvPr id="20" name="TextBox 19"/>
          <p:cNvSpPr txBox="1"/>
          <p:nvPr/>
        </p:nvSpPr>
        <p:spPr>
          <a:xfrm>
            <a:off x="4191000" y="6096000"/>
            <a:ext cx="1752600" cy="369332"/>
          </a:xfrm>
          <a:prstGeom prst="rect">
            <a:avLst/>
          </a:prstGeom>
          <a:noFill/>
        </p:spPr>
        <p:txBody>
          <a:bodyPr wrap="square" rtlCol="0">
            <a:spAutoFit/>
          </a:bodyPr>
          <a:lstStyle/>
          <a:p>
            <a:r>
              <a:rPr lang="en-US" b="1" dirty="0" smtClean="0">
                <a:solidFill>
                  <a:srgbClr val="00B0F0"/>
                </a:solidFill>
              </a:rPr>
              <a:t>Honey Mesquite</a:t>
            </a:r>
            <a:endParaRPr lang="en-US" b="1" dirty="0">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5410200" cy="868362"/>
          </a:xfrm>
        </p:spPr>
        <p:txBody>
          <a:bodyPr>
            <a:normAutofit/>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23</a:t>
            </a:fld>
            <a:endParaRPr lang="en-US" dirty="0"/>
          </a:p>
        </p:txBody>
      </p:sp>
      <p:sp>
        <p:nvSpPr>
          <p:cNvPr id="4" name="Rectangle 3"/>
          <p:cNvSpPr/>
          <p:nvPr/>
        </p:nvSpPr>
        <p:spPr>
          <a:xfrm>
            <a:off x="304800" y="1219200"/>
            <a:ext cx="8610600" cy="5355312"/>
          </a:xfrm>
          <a:prstGeom prst="rect">
            <a:avLst/>
          </a:prstGeom>
        </p:spPr>
        <p:txBody>
          <a:bodyPr wrap="square">
            <a:spAutoFit/>
          </a:bodyPr>
          <a:lstStyle/>
          <a:p>
            <a:r>
              <a:rPr lang="en-US" b="1" dirty="0" smtClean="0">
                <a:solidFill>
                  <a:srgbClr val="0000FF"/>
                </a:solidFill>
              </a:rPr>
              <a:t>Shagbark Hickory </a:t>
            </a:r>
            <a:r>
              <a:rPr lang="en-US" dirty="0" smtClean="0"/>
              <a:t>- </a:t>
            </a:r>
            <a:r>
              <a:rPr lang="en-US" dirty="0" smtClean="0">
                <a:solidFill>
                  <a:srgbClr val="E3690D"/>
                </a:solidFill>
              </a:rPr>
              <a:t>Carya </a:t>
            </a:r>
            <a:r>
              <a:rPr lang="en-US" dirty="0" err="1" smtClean="0">
                <a:solidFill>
                  <a:srgbClr val="E3690D"/>
                </a:solidFill>
              </a:rPr>
              <a:t>ovata</a:t>
            </a:r>
            <a:r>
              <a:rPr lang="en-US" dirty="0" smtClean="0">
                <a:solidFill>
                  <a:srgbClr val="E3690D"/>
                </a:solidFill>
              </a:rPr>
              <a:t>:</a:t>
            </a:r>
            <a:r>
              <a:rPr lang="en-US" dirty="0" smtClean="0"/>
              <a:t>  The wood is heavy, hard, extremely tough, and strong.  The sapwood is whitish with a creamy to pinkish brownish heartwood. The grain is straight close, and even textured. This wood shrinks considerable when drying but is stable.  It causes moderate blunting of cutting edges.  Can distort and move during seasoning. </a:t>
            </a:r>
            <a:r>
              <a:rPr lang="en-US" dirty="0" smtClean="0">
                <a:solidFill>
                  <a:srgbClr val="00B050"/>
                </a:solidFill>
              </a:rPr>
              <a:t>Known for its flexibility, strength, shock resistance and resiliency.</a:t>
            </a:r>
            <a:r>
              <a:rPr lang="en-US" dirty="0" smtClean="0"/>
              <a:t>  Also has high bending strength and crushing strength, high stiffness.  This outstanding combination of properties makes hickory great for use as striking tools such as hammers and axes. The bark is smooth and firm when young, becoming somewhat darker and breaking into narrow loose plates that are attached near the middle and curve out from the trunk giving it a distinctive shaggy appearance. </a:t>
            </a:r>
          </a:p>
          <a:p>
            <a:endParaRPr lang="en-US" dirty="0" smtClean="0"/>
          </a:p>
          <a:p>
            <a:r>
              <a:rPr lang="en-US" b="1" dirty="0" smtClean="0">
                <a:solidFill>
                  <a:srgbClr val="0000FF"/>
                </a:solidFill>
              </a:rPr>
              <a:t>Mockernut Hickory </a:t>
            </a:r>
            <a:r>
              <a:rPr lang="en-US" dirty="0" smtClean="0"/>
              <a:t>– </a:t>
            </a:r>
            <a:r>
              <a:rPr lang="en-US" dirty="0" smtClean="0">
                <a:solidFill>
                  <a:srgbClr val="E3690D"/>
                </a:solidFill>
              </a:rPr>
              <a:t>Carya tomentosa:  </a:t>
            </a:r>
            <a:r>
              <a:rPr lang="en-US" dirty="0" smtClean="0"/>
              <a:t>Looks almost identical as Shagbark but has lighter, smoother gray bark and the wood is whiter.  Also called White Hickory.</a:t>
            </a:r>
          </a:p>
          <a:p>
            <a:endParaRPr lang="en-US" dirty="0" smtClean="0"/>
          </a:p>
          <a:p>
            <a:r>
              <a:rPr lang="en-US" dirty="0" smtClean="0"/>
              <a:t>The wood is used in the manufacture of hammers, axe, sledges as tool handles, ladder rungs, wagon wheel spokes, and sports equipment like bats and golf clubs. It is used for furniture, turnings, drumsticks , fishing rods, skis, and cabinetwork . Hickory makes good fuel and is popular for smoking meats.  The eastern Indians fermented the tasty nuts into a drink called </a:t>
            </a:r>
            <a:r>
              <a:rPr lang="en-US" i="1" dirty="0" smtClean="0">
                <a:solidFill>
                  <a:srgbClr val="00B050"/>
                </a:solidFill>
              </a:rPr>
              <a:t>powcohiccora</a:t>
            </a:r>
            <a:r>
              <a:rPr lang="en-US" dirty="0" smtClean="0"/>
              <a:t>, which is where the name </a:t>
            </a:r>
            <a:r>
              <a:rPr lang="en-US" dirty="0" smtClean="0">
                <a:solidFill>
                  <a:srgbClr val="00B050"/>
                </a:solidFill>
              </a:rPr>
              <a:t>“hickory” </a:t>
            </a:r>
            <a:r>
              <a:rPr lang="en-US" dirty="0" smtClean="0"/>
              <a:t>comes from.</a:t>
            </a:r>
          </a:p>
        </p:txBody>
      </p:sp>
      <p:pic>
        <p:nvPicPr>
          <p:cNvPr id="5" name="Picture 4" descr="hickory bowl 01h.jpg"/>
          <p:cNvPicPr>
            <a:picLocks noChangeAspect="1"/>
          </p:cNvPicPr>
          <p:nvPr/>
        </p:nvPicPr>
        <p:blipFill>
          <a:blip r:embed="rId2" cstate="print"/>
          <a:stretch>
            <a:fillRect/>
          </a:stretch>
        </p:blipFill>
        <p:spPr>
          <a:xfrm>
            <a:off x="1143000" y="152400"/>
            <a:ext cx="1066800" cy="1038352"/>
          </a:xfrm>
          <a:prstGeom prst="rect">
            <a:avLst/>
          </a:prstGeom>
        </p:spPr>
      </p:pic>
      <p:pic>
        <p:nvPicPr>
          <p:cNvPr id="6" name="Picture 5" descr="hickory vase 01s.jpg"/>
          <p:cNvPicPr>
            <a:picLocks noChangeAspect="1"/>
          </p:cNvPicPr>
          <p:nvPr/>
        </p:nvPicPr>
        <p:blipFill>
          <a:blip r:embed="rId3" cstate="print"/>
          <a:stretch>
            <a:fillRect/>
          </a:stretch>
        </p:blipFill>
        <p:spPr>
          <a:xfrm>
            <a:off x="7772400" y="76199"/>
            <a:ext cx="1207008" cy="12233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685800"/>
          </a:xfrm>
        </p:spPr>
        <p:txBody>
          <a:bodyPr>
            <a:normAutofit fontScale="90000"/>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24</a:t>
            </a:fld>
            <a:endParaRPr lang="en-US" dirty="0"/>
          </a:p>
        </p:txBody>
      </p:sp>
      <p:sp>
        <p:nvSpPr>
          <p:cNvPr id="4" name="Rectangle 3"/>
          <p:cNvSpPr/>
          <p:nvPr/>
        </p:nvSpPr>
        <p:spPr>
          <a:xfrm>
            <a:off x="304800" y="914400"/>
            <a:ext cx="7010400" cy="4555093"/>
          </a:xfrm>
          <a:prstGeom prst="rect">
            <a:avLst/>
          </a:prstGeom>
        </p:spPr>
        <p:txBody>
          <a:bodyPr wrap="square">
            <a:spAutoFit/>
          </a:bodyPr>
          <a:lstStyle/>
          <a:p>
            <a:r>
              <a:rPr lang="en-US" sz="2000" b="1" dirty="0" smtClean="0">
                <a:solidFill>
                  <a:srgbClr val="0000FF"/>
                </a:solidFill>
              </a:rPr>
              <a:t>Pecan</a:t>
            </a:r>
            <a:r>
              <a:rPr lang="en-US" dirty="0" smtClean="0"/>
              <a:t> - </a:t>
            </a:r>
            <a:r>
              <a:rPr lang="en-US" dirty="0" smtClean="0">
                <a:solidFill>
                  <a:srgbClr val="E3690D"/>
                </a:solidFill>
              </a:rPr>
              <a:t>Carya </a:t>
            </a:r>
            <a:r>
              <a:rPr lang="en-US" dirty="0" err="1" smtClean="0">
                <a:solidFill>
                  <a:srgbClr val="E3690D"/>
                </a:solidFill>
              </a:rPr>
              <a:t>illinoensis</a:t>
            </a:r>
            <a:r>
              <a:rPr lang="en-US" dirty="0" smtClean="0">
                <a:solidFill>
                  <a:srgbClr val="E3690D"/>
                </a:solidFill>
              </a:rPr>
              <a:t>:   </a:t>
            </a:r>
            <a:r>
              <a:rPr lang="en-US" dirty="0" smtClean="0"/>
              <a:t>The “State Tree of Texas”.  The wood is heavy, hard and some what brittle.  Pecan wood has a white to light reddish-brown sapwood and a darker red heartwood. It is not as strong as other hickories.  The tight grain is straight, is often mottled or wavy with a medium to coarse texture. Undervalued by many woodworker, this is a fine, attractive wood.  Known for its flexibility, strength, shock resistance and resiliency.  Also has high steam bending strength and crushing strength and high stiffness.  Shrinkage is high when drying. </a:t>
            </a:r>
            <a:r>
              <a:rPr lang="en-US" dirty="0" smtClean="0">
                <a:solidFill>
                  <a:srgbClr val="00B050"/>
                </a:solidFill>
              </a:rPr>
              <a:t>Spalts easily and is the most beautiful of the spalted woods. </a:t>
            </a:r>
          </a:p>
          <a:p>
            <a:endParaRPr lang="en-US" dirty="0" smtClean="0"/>
          </a:p>
          <a:p>
            <a:r>
              <a:rPr lang="en-US" dirty="0" smtClean="0">
                <a:solidFill>
                  <a:srgbClr val="0000FF"/>
                </a:solidFill>
              </a:rPr>
              <a:t>Water Hickory </a:t>
            </a:r>
            <a:r>
              <a:rPr lang="en-US" dirty="0" smtClean="0"/>
              <a:t>– </a:t>
            </a:r>
            <a:r>
              <a:rPr lang="en-US" dirty="0" smtClean="0">
                <a:solidFill>
                  <a:srgbClr val="E3690D"/>
                </a:solidFill>
              </a:rPr>
              <a:t>Carya aguatica  </a:t>
            </a:r>
            <a:r>
              <a:rPr lang="en-US" dirty="0" smtClean="0"/>
              <a:t>and </a:t>
            </a:r>
            <a:r>
              <a:rPr lang="en-US" dirty="0" smtClean="0">
                <a:solidFill>
                  <a:srgbClr val="0000FF"/>
                </a:solidFill>
              </a:rPr>
              <a:t>Nutmeg Hickory </a:t>
            </a:r>
            <a:r>
              <a:rPr lang="en-US" dirty="0" smtClean="0"/>
              <a:t>– </a:t>
            </a:r>
            <a:r>
              <a:rPr lang="en-US" dirty="0" smtClean="0">
                <a:solidFill>
                  <a:srgbClr val="E3690D"/>
                </a:solidFill>
              </a:rPr>
              <a:t>Carya myristicaeformis</a:t>
            </a:r>
            <a:r>
              <a:rPr lang="en-US" dirty="0" smtClean="0"/>
              <a:t> are also considered pecans because of there natural cross between Pecan and Hickory.</a:t>
            </a:r>
          </a:p>
          <a:p>
            <a:endParaRPr lang="en-US" dirty="0" smtClean="0"/>
          </a:p>
          <a:p>
            <a:r>
              <a:rPr lang="en-US" dirty="0" smtClean="0"/>
              <a:t>The wood is used for turnings, furniture, chairs, drumsticks, fuel, wagon stock and softball bats.  Also used for flooring and veneer.</a:t>
            </a:r>
          </a:p>
        </p:txBody>
      </p:sp>
      <p:pic>
        <p:nvPicPr>
          <p:cNvPr id="5" name="Picture 4" descr="Pecan range 01a.jpg"/>
          <p:cNvPicPr>
            <a:picLocks noChangeAspect="1"/>
          </p:cNvPicPr>
          <p:nvPr/>
        </p:nvPicPr>
        <p:blipFill>
          <a:blip r:embed="rId2" cstate="print"/>
          <a:stretch>
            <a:fillRect/>
          </a:stretch>
        </p:blipFill>
        <p:spPr>
          <a:xfrm>
            <a:off x="7725417" y="0"/>
            <a:ext cx="1342383" cy="1295400"/>
          </a:xfrm>
          <a:prstGeom prst="rect">
            <a:avLst/>
          </a:prstGeom>
        </p:spPr>
      </p:pic>
      <p:pic>
        <p:nvPicPr>
          <p:cNvPr id="7" name="Picture 6" descr="pecan bowl 01s.jpg"/>
          <p:cNvPicPr>
            <a:picLocks noChangeAspect="1"/>
          </p:cNvPicPr>
          <p:nvPr/>
        </p:nvPicPr>
        <p:blipFill>
          <a:blip r:embed="rId3" cstate="print"/>
          <a:stretch>
            <a:fillRect/>
          </a:stretch>
        </p:blipFill>
        <p:spPr>
          <a:xfrm>
            <a:off x="7162800" y="2286000"/>
            <a:ext cx="1716759" cy="1447800"/>
          </a:xfrm>
          <a:prstGeom prst="rect">
            <a:avLst/>
          </a:prstGeom>
        </p:spPr>
      </p:pic>
      <p:pic>
        <p:nvPicPr>
          <p:cNvPr id="12" name="Picture 11" descr="pecan bowl 01d.jpg"/>
          <p:cNvPicPr>
            <a:picLocks noChangeAspect="1"/>
          </p:cNvPicPr>
          <p:nvPr/>
        </p:nvPicPr>
        <p:blipFill>
          <a:blip r:embed="rId4" cstate="print"/>
          <a:stretch>
            <a:fillRect/>
          </a:stretch>
        </p:blipFill>
        <p:spPr>
          <a:xfrm>
            <a:off x="457199" y="5486400"/>
            <a:ext cx="2287023" cy="1135888"/>
          </a:xfrm>
          <a:prstGeom prst="rect">
            <a:avLst/>
          </a:prstGeom>
        </p:spPr>
      </p:pic>
      <p:pic>
        <p:nvPicPr>
          <p:cNvPr id="13" name="Picture 12" descr="pecan bowl 01f.jpg"/>
          <p:cNvPicPr>
            <a:picLocks noChangeAspect="1"/>
          </p:cNvPicPr>
          <p:nvPr/>
        </p:nvPicPr>
        <p:blipFill>
          <a:blip r:embed="rId5" cstate="print"/>
          <a:stretch>
            <a:fillRect/>
          </a:stretch>
        </p:blipFill>
        <p:spPr>
          <a:xfrm>
            <a:off x="3048000" y="5486400"/>
            <a:ext cx="2449285" cy="1143000"/>
          </a:xfrm>
          <a:prstGeom prst="rect">
            <a:avLst/>
          </a:prstGeom>
        </p:spPr>
      </p:pic>
      <p:pic>
        <p:nvPicPr>
          <p:cNvPr id="14" name="Picture 13" descr="pecan bowl a.jpg"/>
          <p:cNvPicPr>
            <a:picLocks noChangeAspect="1"/>
          </p:cNvPicPr>
          <p:nvPr/>
        </p:nvPicPr>
        <p:blipFill>
          <a:blip r:embed="rId6" cstate="print"/>
          <a:stretch>
            <a:fillRect/>
          </a:stretch>
        </p:blipFill>
        <p:spPr>
          <a:xfrm>
            <a:off x="5889058" y="5257800"/>
            <a:ext cx="2846538" cy="1358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lnut bowl 01a.jpg"/>
          <p:cNvPicPr>
            <a:picLocks noChangeAspect="1"/>
          </p:cNvPicPr>
          <p:nvPr/>
        </p:nvPicPr>
        <p:blipFill>
          <a:blip r:embed="rId2" cstate="print"/>
          <a:stretch>
            <a:fillRect/>
          </a:stretch>
        </p:blipFill>
        <p:spPr>
          <a:xfrm>
            <a:off x="457200" y="5105400"/>
            <a:ext cx="1905000" cy="1581150"/>
          </a:xfrm>
          <a:prstGeom prst="rect">
            <a:avLst/>
          </a:prstGeom>
        </p:spPr>
      </p:pic>
      <p:sp>
        <p:nvSpPr>
          <p:cNvPr id="2" name="Title 1"/>
          <p:cNvSpPr>
            <a:spLocks noGrp="1"/>
          </p:cNvSpPr>
          <p:nvPr>
            <p:ph type="title"/>
          </p:nvPr>
        </p:nvSpPr>
        <p:spPr>
          <a:xfrm>
            <a:off x="1828800" y="152400"/>
            <a:ext cx="5715000" cy="868362"/>
          </a:xfrm>
        </p:spPr>
        <p:txBody>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25</a:t>
            </a:fld>
            <a:endParaRPr lang="en-US" dirty="0"/>
          </a:p>
        </p:txBody>
      </p:sp>
      <p:sp>
        <p:nvSpPr>
          <p:cNvPr id="4" name="Rectangle 3"/>
          <p:cNvSpPr/>
          <p:nvPr/>
        </p:nvSpPr>
        <p:spPr>
          <a:xfrm>
            <a:off x="304800" y="914400"/>
            <a:ext cx="6248400" cy="4430494"/>
          </a:xfrm>
          <a:prstGeom prst="rect">
            <a:avLst/>
          </a:prstGeom>
        </p:spPr>
        <p:txBody>
          <a:bodyPr wrap="square">
            <a:spAutoFit/>
          </a:bodyPr>
          <a:lstStyle/>
          <a:p>
            <a:r>
              <a:rPr lang="en-US" sz="2000" b="1" dirty="0" smtClean="0">
                <a:solidFill>
                  <a:srgbClr val="0000FF"/>
                </a:solidFill>
              </a:rPr>
              <a:t>Black Walnut </a:t>
            </a:r>
            <a:r>
              <a:rPr lang="en-US" dirty="0" smtClean="0"/>
              <a:t>- </a:t>
            </a:r>
            <a:r>
              <a:rPr lang="en-US" dirty="0" smtClean="0">
                <a:solidFill>
                  <a:srgbClr val="E3690D"/>
                </a:solidFill>
              </a:rPr>
              <a:t>Juglans nigra:   </a:t>
            </a:r>
            <a:r>
              <a:rPr lang="en-US" dirty="0" smtClean="0"/>
              <a:t>The wood has a whitish sapwood and the heartwood is a chocolate or purple-brown , which is unique among commercial hardwoods of the United States.  The wood is heavy, hard, strong and shock resistant.  It is free from warping and checking.  It has distinct growth rings, a mild characteristic odor, and is rated one of the finest domestic cabinet woods.  Walnut is prized for veneer and furniture construction.  It has a good texture and can be polished to a high finish. Walnut has a high tannin content. Walnut has crotches, burls, fiddle back, and stripes and makes a unique and beautiful bowl.</a:t>
            </a:r>
          </a:p>
          <a:p>
            <a:endParaRPr lang="en-US" dirty="0" smtClean="0"/>
          </a:p>
          <a:p>
            <a:r>
              <a:rPr lang="en-US" dirty="0" smtClean="0"/>
              <a:t>Its durability make it highly prized for turning, carving, furniture and cabinet work.  European and some American walnut is prized for gunstocks. </a:t>
            </a:r>
          </a:p>
        </p:txBody>
      </p:sp>
      <p:pic>
        <p:nvPicPr>
          <p:cNvPr id="6" name="Picture 5" descr="walnut range 01a.jpg"/>
          <p:cNvPicPr>
            <a:picLocks noChangeAspect="1"/>
          </p:cNvPicPr>
          <p:nvPr/>
        </p:nvPicPr>
        <p:blipFill>
          <a:blip r:embed="rId3" cstate="print"/>
          <a:stretch>
            <a:fillRect/>
          </a:stretch>
        </p:blipFill>
        <p:spPr>
          <a:xfrm>
            <a:off x="7772400" y="152400"/>
            <a:ext cx="1229032" cy="1219200"/>
          </a:xfrm>
          <a:prstGeom prst="rect">
            <a:avLst/>
          </a:prstGeom>
        </p:spPr>
      </p:pic>
      <p:pic>
        <p:nvPicPr>
          <p:cNvPr id="8" name="Picture 7" descr="walnut bowl 01d.jpg"/>
          <p:cNvPicPr>
            <a:picLocks noChangeAspect="1"/>
          </p:cNvPicPr>
          <p:nvPr/>
        </p:nvPicPr>
        <p:blipFill>
          <a:blip r:embed="rId4" cstate="print"/>
          <a:stretch>
            <a:fillRect/>
          </a:stretch>
        </p:blipFill>
        <p:spPr>
          <a:xfrm>
            <a:off x="3048000" y="4876800"/>
            <a:ext cx="2286000" cy="1722120"/>
          </a:xfrm>
          <a:prstGeom prst="rect">
            <a:avLst/>
          </a:prstGeom>
        </p:spPr>
      </p:pic>
      <p:pic>
        <p:nvPicPr>
          <p:cNvPr id="10" name="Picture 9" descr="walnut bowl 01s.jpg"/>
          <p:cNvPicPr>
            <a:picLocks noChangeAspect="1"/>
          </p:cNvPicPr>
          <p:nvPr/>
        </p:nvPicPr>
        <p:blipFill>
          <a:blip r:embed="rId5" cstate="print"/>
          <a:stretch>
            <a:fillRect/>
          </a:stretch>
        </p:blipFill>
        <p:spPr>
          <a:xfrm>
            <a:off x="5867400" y="4876800"/>
            <a:ext cx="2949677" cy="1524000"/>
          </a:xfrm>
          <a:prstGeom prst="rect">
            <a:avLst/>
          </a:prstGeom>
        </p:spPr>
      </p:pic>
      <p:pic>
        <p:nvPicPr>
          <p:cNvPr id="11" name="Picture 10" descr="-black-walnut-vase.jpg"/>
          <p:cNvPicPr>
            <a:picLocks noChangeAspect="1"/>
          </p:cNvPicPr>
          <p:nvPr/>
        </p:nvPicPr>
        <p:blipFill>
          <a:blip r:embed="rId6" cstate="print"/>
          <a:stretch>
            <a:fillRect/>
          </a:stretch>
        </p:blipFill>
        <p:spPr>
          <a:xfrm>
            <a:off x="6781800" y="1785224"/>
            <a:ext cx="2215896" cy="27105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715000" cy="868362"/>
          </a:xfrm>
        </p:spPr>
        <p:txBody>
          <a:bodyPr/>
          <a:lstStyle/>
          <a:p>
            <a:r>
              <a:rPr lang="en-US" b="1" dirty="0" smtClean="0">
                <a:solidFill>
                  <a:srgbClr val="FF0000"/>
                </a:solidFill>
              </a:rPr>
              <a:t>The Texas </a:t>
            </a:r>
            <a:r>
              <a:rPr lang="en-US" b="1" u="sng" dirty="0" smtClean="0">
                <a:solidFill>
                  <a:srgbClr val="FF0000"/>
                </a:solidFill>
              </a:rPr>
              <a:t>Hard</a:t>
            </a:r>
            <a:r>
              <a:rPr lang="en-US" b="1" dirty="0" smtClean="0">
                <a:solidFill>
                  <a:srgbClr val="FF0000"/>
                </a:solidFill>
              </a:rPr>
              <a:t>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26</a:t>
            </a:fld>
            <a:endParaRPr lang="en-US" dirty="0"/>
          </a:p>
        </p:txBody>
      </p:sp>
      <p:sp>
        <p:nvSpPr>
          <p:cNvPr id="5" name="Rectangle 4"/>
          <p:cNvSpPr/>
          <p:nvPr/>
        </p:nvSpPr>
        <p:spPr>
          <a:xfrm>
            <a:off x="914400" y="1066800"/>
            <a:ext cx="6172200" cy="3724096"/>
          </a:xfrm>
          <a:prstGeom prst="rect">
            <a:avLst/>
          </a:prstGeom>
        </p:spPr>
        <p:txBody>
          <a:bodyPr wrap="square">
            <a:spAutoFit/>
          </a:bodyPr>
          <a:lstStyle/>
          <a:p>
            <a:r>
              <a:rPr lang="en-US" sz="2000" b="1" dirty="0" smtClean="0">
                <a:solidFill>
                  <a:srgbClr val="0000FF"/>
                </a:solidFill>
              </a:rPr>
              <a:t>Honey Mesquite </a:t>
            </a:r>
            <a:r>
              <a:rPr lang="en-US" dirty="0" smtClean="0"/>
              <a:t>- </a:t>
            </a:r>
            <a:r>
              <a:rPr lang="en-US" dirty="0" smtClean="0">
                <a:solidFill>
                  <a:srgbClr val="E3690D"/>
                </a:solidFill>
              </a:rPr>
              <a:t>Prosopis juliflora:  </a:t>
            </a:r>
            <a:r>
              <a:rPr lang="en-US" dirty="0" smtClean="0"/>
              <a:t>The wood is heavy, hard, and strong with a dark reddish-brown heartwood and a very distinctive yellowish sapwood. Has a distinctive pleasant odor when turned.  Mesquite burls are prized for there unique grain when turned.  The wood is often crooked with pitch pockets and bark inclusions. </a:t>
            </a:r>
          </a:p>
          <a:p>
            <a:endParaRPr lang="en-US" dirty="0" smtClean="0"/>
          </a:p>
          <a:p>
            <a:r>
              <a:rPr lang="en-US" dirty="0" smtClean="0"/>
              <a:t>It is much used for smoking meats and because it is durable in the ground for fence posts.  Wagon wheels, hubs and spokes where also made from mesquite. Recently it has come into its own for such things as attractive flooring , gunstocks, tables and furniture as well as turned objects. The seedpods were fermented into an alcoholic beverage by Indians. </a:t>
            </a:r>
            <a:endParaRPr lang="en-US" dirty="0"/>
          </a:p>
        </p:txBody>
      </p:sp>
      <p:pic>
        <p:nvPicPr>
          <p:cNvPr id="7" name="Picture 6" descr="mesquite range 01a.jpg"/>
          <p:cNvPicPr>
            <a:picLocks noChangeAspect="1"/>
          </p:cNvPicPr>
          <p:nvPr/>
        </p:nvPicPr>
        <p:blipFill>
          <a:blip r:embed="rId2" cstate="print"/>
          <a:stretch>
            <a:fillRect/>
          </a:stretch>
        </p:blipFill>
        <p:spPr>
          <a:xfrm>
            <a:off x="7909810" y="76200"/>
            <a:ext cx="1093033" cy="1066800"/>
          </a:xfrm>
          <a:prstGeom prst="rect">
            <a:avLst/>
          </a:prstGeom>
        </p:spPr>
      </p:pic>
      <p:pic>
        <p:nvPicPr>
          <p:cNvPr id="8" name="Picture 7" descr="mesquite bowl01a.jpg"/>
          <p:cNvPicPr>
            <a:picLocks noChangeAspect="1"/>
          </p:cNvPicPr>
          <p:nvPr/>
        </p:nvPicPr>
        <p:blipFill>
          <a:blip r:embed="rId3" cstate="print"/>
          <a:stretch>
            <a:fillRect/>
          </a:stretch>
        </p:blipFill>
        <p:spPr>
          <a:xfrm>
            <a:off x="5608819" y="4876800"/>
            <a:ext cx="3197901" cy="1524000"/>
          </a:xfrm>
          <a:prstGeom prst="rect">
            <a:avLst/>
          </a:prstGeom>
        </p:spPr>
      </p:pic>
      <p:pic>
        <p:nvPicPr>
          <p:cNvPr id="9" name="Picture 8" descr="mesquite bowl01d.jpg"/>
          <p:cNvPicPr>
            <a:picLocks noChangeAspect="1"/>
          </p:cNvPicPr>
          <p:nvPr/>
        </p:nvPicPr>
        <p:blipFill>
          <a:blip r:embed="rId4" cstate="print"/>
          <a:stretch>
            <a:fillRect/>
          </a:stretch>
        </p:blipFill>
        <p:spPr>
          <a:xfrm>
            <a:off x="3657600" y="4906917"/>
            <a:ext cx="1752600" cy="1493883"/>
          </a:xfrm>
          <a:prstGeom prst="rect">
            <a:avLst/>
          </a:prstGeom>
        </p:spPr>
      </p:pic>
      <p:pic>
        <p:nvPicPr>
          <p:cNvPr id="10" name="Picture 9" descr="mesquite bowl01g.jpg"/>
          <p:cNvPicPr>
            <a:picLocks noChangeAspect="1"/>
          </p:cNvPicPr>
          <p:nvPr/>
        </p:nvPicPr>
        <p:blipFill>
          <a:blip r:embed="rId5" cstate="print"/>
          <a:stretch>
            <a:fillRect/>
          </a:stretch>
        </p:blipFill>
        <p:spPr>
          <a:xfrm>
            <a:off x="457200" y="4953000"/>
            <a:ext cx="3067373" cy="1447800"/>
          </a:xfrm>
          <a:prstGeom prst="rect">
            <a:avLst/>
          </a:prstGeom>
        </p:spPr>
      </p:pic>
      <p:pic>
        <p:nvPicPr>
          <p:cNvPr id="11" name="Picture 10" descr="mesquite vasel01a.jpg"/>
          <p:cNvPicPr>
            <a:picLocks noChangeAspect="1"/>
          </p:cNvPicPr>
          <p:nvPr/>
        </p:nvPicPr>
        <p:blipFill>
          <a:blip r:embed="rId6" cstate="print"/>
          <a:stretch>
            <a:fillRect/>
          </a:stretch>
        </p:blipFill>
        <p:spPr>
          <a:xfrm>
            <a:off x="0" y="0"/>
            <a:ext cx="975359" cy="1524000"/>
          </a:xfrm>
          <a:prstGeom prst="rect">
            <a:avLst/>
          </a:prstGeom>
        </p:spPr>
      </p:pic>
      <p:pic>
        <p:nvPicPr>
          <p:cNvPr id="12" name="Picture 11" descr="mesquite-wagon-wheel-hub[1].jpg"/>
          <p:cNvPicPr>
            <a:picLocks noChangeAspect="1"/>
          </p:cNvPicPr>
          <p:nvPr/>
        </p:nvPicPr>
        <p:blipFill>
          <a:blip r:embed="rId7" cstate="print"/>
          <a:stretch>
            <a:fillRect/>
          </a:stretch>
        </p:blipFill>
        <p:spPr>
          <a:xfrm>
            <a:off x="7086600" y="1905000"/>
            <a:ext cx="1978152" cy="2514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immon 01b.jpg"/>
          <p:cNvPicPr>
            <a:picLocks noChangeAspect="1"/>
          </p:cNvPicPr>
          <p:nvPr/>
        </p:nvPicPr>
        <p:blipFill>
          <a:blip r:embed="rId2" cstate="print"/>
          <a:stretch>
            <a:fillRect/>
          </a:stretch>
        </p:blipFill>
        <p:spPr>
          <a:xfrm>
            <a:off x="2590800" y="3429000"/>
            <a:ext cx="2514600" cy="2112264"/>
          </a:xfrm>
          <a:prstGeom prst="rect">
            <a:avLst/>
          </a:prstGeom>
        </p:spPr>
      </p:pic>
      <p:sp>
        <p:nvSpPr>
          <p:cNvPr id="2" name="Title 1"/>
          <p:cNvSpPr>
            <a:spLocks noGrp="1"/>
          </p:cNvSpPr>
          <p:nvPr>
            <p:ph type="title"/>
          </p:nvPr>
        </p:nvSpPr>
        <p:spPr>
          <a:xfrm>
            <a:off x="1676400" y="152400"/>
            <a:ext cx="5181600" cy="868362"/>
          </a:xfrm>
        </p:spPr>
        <p:txBody>
          <a:bodyPr>
            <a:normAutofit fontScale="90000"/>
          </a:bodyPr>
          <a:lstStyle/>
          <a:p>
            <a:r>
              <a:rPr lang="en-US" sz="4000" b="1" dirty="0" smtClean="0">
                <a:solidFill>
                  <a:srgbClr val="FF0000"/>
                </a:solidFill>
              </a:rPr>
              <a:t>Other </a:t>
            </a:r>
            <a:r>
              <a:rPr lang="en-US" sz="4000" b="1" u="sng" dirty="0" smtClean="0">
                <a:solidFill>
                  <a:srgbClr val="FF0000"/>
                </a:solidFill>
              </a:rPr>
              <a:t>Hard</a:t>
            </a:r>
            <a:r>
              <a:rPr lang="en-US" sz="4000" b="1" dirty="0" smtClean="0">
                <a:solidFill>
                  <a:srgbClr val="FF0000"/>
                </a:solidFill>
              </a:rPr>
              <a:t> 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27</a:t>
            </a:fld>
            <a:endParaRPr lang="en-US"/>
          </a:p>
        </p:txBody>
      </p:sp>
      <p:sp>
        <p:nvSpPr>
          <p:cNvPr id="4" name="Rectangle 3"/>
          <p:cNvSpPr/>
          <p:nvPr/>
        </p:nvSpPr>
        <p:spPr>
          <a:xfrm>
            <a:off x="457200" y="1219200"/>
            <a:ext cx="2971800" cy="923330"/>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Ebony - 1</a:t>
            </a:r>
          </a:p>
          <a:p>
            <a:r>
              <a:rPr lang="en-US" dirty="0" smtClean="0">
                <a:solidFill>
                  <a:srgbClr val="00B050"/>
                </a:solidFill>
              </a:rPr>
              <a:t>Persimmon - 4</a:t>
            </a:r>
          </a:p>
        </p:txBody>
      </p:sp>
      <p:sp>
        <p:nvSpPr>
          <p:cNvPr id="5" name="TextBox 4"/>
          <p:cNvSpPr txBox="1"/>
          <p:nvPr/>
        </p:nvSpPr>
        <p:spPr>
          <a:xfrm>
            <a:off x="457200" y="2438400"/>
            <a:ext cx="3352800" cy="923330"/>
          </a:xfrm>
          <a:prstGeom prst="rect">
            <a:avLst/>
          </a:prstGeom>
          <a:noFill/>
        </p:spPr>
        <p:txBody>
          <a:bodyPr wrap="square" rtlCol="0">
            <a:spAutoFit/>
          </a:bodyPr>
          <a:lstStyle/>
          <a:p>
            <a:r>
              <a:rPr lang="en-US" dirty="0" smtClean="0"/>
              <a:t>Texas Ebony</a:t>
            </a:r>
          </a:p>
          <a:p>
            <a:r>
              <a:rPr lang="en-US" dirty="0" smtClean="0"/>
              <a:t>Common Persimmon</a:t>
            </a:r>
          </a:p>
          <a:p>
            <a:r>
              <a:rPr lang="en-US" dirty="0" smtClean="0"/>
              <a:t>    also called Eastern Persimmon</a:t>
            </a:r>
            <a:endParaRPr lang="en-US" dirty="0"/>
          </a:p>
        </p:txBody>
      </p:sp>
      <p:pic>
        <p:nvPicPr>
          <p:cNvPr id="6" name="Picture 5" descr="ebony  01b.jpg"/>
          <p:cNvPicPr>
            <a:picLocks noChangeAspect="1"/>
          </p:cNvPicPr>
          <p:nvPr/>
        </p:nvPicPr>
        <p:blipFill>
          <a:blip r:embed="rId3" cstate="print"/>
          <a:stretch>
            <a:fillRect/>
          </a:stretch>
        </p:blipFill>
        <p:spPr>
          <a:xfrm>
            <a:off x="4114800" y="914400"/>
            <a:ext cx="3657600" cy="2100507"/>
          </a:xfrm>
          <a:prstGeom prst="rect">
            <a:avLst/>
          </a:prstGeom>
        </p:spPr>
      </p:pic>
      <p:sp>
        <p:nvSpPr>
          <p:cNvPr id="8" name="TextBox 7"/>
          <p:cNvSpPr txBox="1"/>
          <p:nvPr/>
        </p:nvSpPr>
        <p:spPr>
          <a:xfrm>
            <a:off x="7010400" y="2362200"/>
            <a:ext cx="1371600" cy="369332"/>
          </a:xfrm>
          <a:prstGeom prst="rect">
            <a:avLst/>
          </a:prstGeom>
          <a:noFill/>
        </p:spPr>
        <p:txBody>
          <a:bodyPr wrap="square" rtlCol="0">
            <a:spAutoFit/>
          </a:bodyPr>
          <a:lstStyle/>
          <a:p>
            <a:r>
              <a:rPr lang="en-US" dirty="0" smtClean="0">
                <a:solidFill>
                  <a:srgbClr val="00B0F0"/>
                </a:solidFill>
              </a:rPr>
              <a:t>Texas Ebony</a:t>
            </a:r>
            <a:endParaRPr lang="en-US" dirty="0">
              <a:solidFill>
                <a:srgbClr val="00B0F0"/>
              </a:solidFill>
            </a:endParaRPr>
          </a:p>
        </p:txBody>
      </p:sp>
      <p:pic>
        <p:nvPicPr>
          <p:cNvPr id="9" name="Picture 8" descr="ebony  01e.jpg"/>
          <p:cNvPicPr>
            <a:picLocks noChangeAspect="1"/>
          </p:cNvPicPr>
          <p:nvPr/>
        </p:nvPicPr>
        <p:blipFill>
          <a:blip r:embed="rId4" cstate="print"/>
          <a:stretch>
            <a:fillRect/>
          </a:stretch>
        </p:blipFill>
        <p:spPr>
          <a:xfrm>
            <a:off x="457200" y="4086262"/>
            <a:ext cx="1828800" cy="2513718"/>
          </a:xfrm>
          <a:prstGeom prst="rect">
            <a:avLst/>
          </a:prstGeom>
        </p:spPr>
      </p:pic>
      <p:sp>
        <p:nvSpPr>
          <p:cNvPr id="10" name="TextBox 9"/>
          <p:cNvSpPr txBox="1"/>
          <p:nvPr/>
        </p:nvSpPr>
        <p:spPr>
          <a:xfrm>
            <a:off x="457200" y="3657600"/>
            <a:ext cx="1828800" cy="369332"/>
          </a:xfrm>
          <a:prstGeom prst="rect">
            <a:avLst/>
          </a:prstGeom>
          <a:noFill/>
        </p:spPr>
        <p:txBody>
          <a:bodyPr wrap="square" rtlCol="0">
            <a:spAutoFit/>
          </a:bodyPr>
          <a:lstStyle/>
          <a:p>
            <a:r>
              <a:rPr lang="en-US" dirty="0" smtClean="0">
                <a:solidFill>
                  <a:srgbClr val="00B050"/>
                </a:solidFill>
              </a:rPr>
              <a:t>Texas Ebony Vase</a:t>
            </a:r>
            <a:endParaRPr lang="en-US" dirty="0">
              <a:solidFill>
                <a:srgbClr val="00B050"/>
              </a:solidFill>
            </a:endParaRPr>
          </a:p>
        </p:txBody>
      </p:sp>
      <p:sp>
        <p:nvSpPr>
          <p:cNvPr id="12" name="TextBox 11"/>
          <p:cNvSpPr txBox="1"/>
          <p:nvPr/>
        </p:nvSpPr>
        <p:spPr>
          <a:xfrm>
            <a:off x="3810000" y="5181600"/>
            <a:ext cx="1371600" cy="369332"/>
          </a:xfrm>
          <a:prstGeom prst="rect">
            <a:avLst/>
          </a:prstGeom>
          <a:noFill/>
        </p:spPr>
        <p:txBody>
          <a:bodyPr wrap="square" rtlCol="0">
            <a:spAutoFit/>
          </a:bodyPr>
          <a:lstStyle/>
          <a:p>
            <a:r>
              <a:rPr lang="en-US" dirty="0" smtClean="0">
                <a:solidFill>
                  <a:srgbClr val="00B0F0"/>
                </a:solidFill>
              </a:rPr>
              <a:t>Persimmon</a:t>
            </a:r>
            <a:endParaRPr lang="en-US" dirty="0">
              <a:solidFill>
                <a:srgbClr val="00B0F0"/>
              </a:solidFill>
            </a:endParaRPr>
          </a:p>
        </p:txBody>
      </p:sp>
      <p:pic>
        <p:nvPicPr>
          <p:cNvPr id="13" name="Picture 12" descr="Persimmon 01c.jpg"/>
          <p:cNvPicPr>
            <a:picLocks noChangeAspect="1"/>
          </p:cNvPicPr>
          <p:nvPr/>
        </p:nvPicPr>
        <p:blipFill>
          <a:blip r:embed="rId5" cstate="print"/>
          <a:stretch>
            <a:fillRect/>
          </a:stretch>
        </p:blipFill>
        <p:spPr>
          <a:xfrm>
            <a:off x="6248401" y="4995418"/>
            <a:ext cx="2819400" cy="1400302"/>
          </a:xfrm>
          <a:prstGeom prst="rect">
            <a:avLst/>
          </a:prstGeom>
        </p:spPr>
      </p:pic>
      <p:sp>
        <p:nvSpPr>
          <p:cNvPr id="14" name="Rectangle 13"/>
          <p:cNvSpPr/>
          <p:nvPr/>
        </p:nvSpPr>
        <p:spPr>
          <a:xfrm>
            <a:off x="6858000" y="4572000"/>
            <a:ext cx="1762149" cy="369332"/>
          </a:xfrm>
          <a:prstGeom prst="rect">
            <a:avLst/>
          </a:prstGeom>
        </p:spPr>
        <p:txBody>
          <a:bodyPr wrap="none">
            <a:spAutoFit/>
          </a:bodyPr>
          <a:lstStyle/>
          <a:p>
            <a:r>
              <a:rPr lang="en-US" dirty="0" smtClean="0">
                <a:solidFill>
                  <a:srgbClr val="00B050"/>
                </a:solidFill>
              </a:rPr>
              <a:t>Persimmon Bowl</a:t>
            </a:r>
            <a:endParaRPr lang="en-US" dirty="0">
              <a:solidFill>
                <a:srgbClr val="00B05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791200" cy="868362"/>
          </a:xfrm>
        </p:spPr>
        <p:txBody>
          <a:bodyPr>
            <a:normAutofit/>
          </a:bodyPr>
          <a:lstStyle/>
          <a:p>
            <a:r>
              <a:rPr lang="en-US" sz="4000" b="1" dirty="0" smtClean="0">
                <a:solidFill>
                  <a:srgbClr val="FF0000"/>
                </a:solidFill>
              </a:rPr>
              <a:t>Other </a:t>
            </a:r>
            <a:r>
              <a:rPr lang="en-US" sz="4000" b="1" u="sng" dirty="0" smtClean="0">
                <a:solidFill>
                  <a:srgbClr val="FF0000"/>
                </a:solidFill>
              </a:rPr>
              <a:t>Hard</a:t>
            </a:r>
            <a:r>
              <a:rPr lang="en-US" sz="4000" b="1" dirty="0" smtClean="0">
                <a:solidFill>
                  <a:srgbClr val="FF0000"/>
                </a:solidFill>
              </a:rPr>
              <a:t>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28</a:t>
            </a:fld>
            <a:endParaRPr lang="en-US"/>
          </a:p>
        </p:txBody>
      </p:sp>
      <p:sp>
        <p:nvSpPr>
          <p:cNvPr id="6" name="TextBox 5"/>
          <p:cNvSpPr txBox="1"/>
          <p:nvPr/>
        </p:nvSpPr>
        <p:spPr>
          <a:xfrm>
            <a:off x="7620000" y="1828800"/>
            <a:ext cx="1371600" cy="646331"/>
          </a:xfrm>
          <a:prstGeom prst="rect">
            <a:avLst/>
          </a:prstGeom>
          <a:noFill/>
        </p:spPr>
        <p:txBody>
          <a:bodyPr wrap="square" rtlCol="0">
            <a:spAutoFit/>
          </a:bodyPr>
          <a:lstStyle/>
          <a:p>
            <a:pPr algn="ctr"/>
            <a:r>
              <a:rPr lang="en-US" dirty="0" smtClean="0">
                <a:solidFill>
                  <a:srgbClr val="00B050"/>
                </a:solidFill>
              </a:rPr>
              <a:t>Texas Ebony range</a:t>
            </a:r>
            <a:endParaRPr lang="en-US" dirty="0">
              <a:solidFill>
                <a:srgbClr val="00B050"/>
              </a:solidFill>
            </a:endParaRPr>
          </a:p>
        </p:txBody>
      </p:sp>
      <p:sp>
        <p:nvSpPr>
          <p:cNvPr id="59393" name="Rectangle 1"/>
          <p:cNvSpPr>
            <a:spLocks noChangeArrowheads="1"/>
          </p:cNvSpPr>
          <p:nvPr/>
        </p:nvSpPr>
        <p:spPr bwMode="auto">
          <a:xfrm>
            <a:off x="304800" y="990600"/>
            <a:ext cx="6934200" cy="472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rPr>
              <a:t>Texas Ebony </a:t>
            </a:r>
            <a:r>
              <a:rPr lang="en-US" dirty="0" smtClean="0">
                <a:solidFill>
                  <a:srgbClr val="E3690D"/>
                </a:solidFill>
              </a:rPr>
              <a:t>– Pithecellubium flexicaule:  </a:t>
            </a:r>
            <a:r>
              <a:rPr lang="en-US" dirty="0" smtClean="0"/>
              <a:t>The </a:t>
            </a:r>
            <a:r>
              <a:rPr kumimoji="0" lang="en-US" sz="1800" b="0" i="0" u="none" strike="noStrike" cap="none" normalizeH="0" baseline="0" dirty="0" smtClean="0">
                <a:ln>
                  <a:noFill/>
                </a:ln>
                <a:solidFill>
                  <a:schemeClr val="tx1"/>
                </a:solidFill>
                <a:effectLst/>
                <a:cs typeface="Arial" pitchFamily="34" charset="0"/>
              </a:rPr>
              <a:t>Heartwood is a dark reddish (sometimes purplish) brown to nearly black. Pale yellow sapwood is clearly demarcated from heartwood. </a:t>
            </a:r>
            <a:r>
              <a:rPr kumimoji="0" lang="en-US" sz="1800" b="0" i="0" u="sng" strike="noStrike" cap="none" normalizeH="0" baseline="0" dirty="0" smtClean="0">
                <a:ln>
                  <a:noFill/>
                </a:ln>
                <a:solidFill>
                  <a:schemeClr val="tx1"/>
                </a:solidFill>
                <a:effectLst/>
                <a:cs typeface="Arial" pitchFamily="34" charset="0"/>
              </a:rPr>
              <a:t>Heartwood ages to almost black.</a:t>
            </a:r>
            <a:r>
              <a:rPr kumimoji="0" lang="en-US" sz="1800" b="0" i="0" u="sng" strike="noStrike" cap="none" normalizeH="0" dirty="0" smtClean="0">
                <a:ln>
                  <a:noFill/>
                </a:ln>
                <a:solidFill>
                  <a:schemeClr val="tx1"/>
                </a:solidFill>
                <a:effectLst/>
                <a:cs typeface="Arial" pitchFamily="34" charset="0"/>
              </a:rPr>
              <a:t> </a:t>
            </a:r>
            <a:r>
              <a:rPr kumimoji="0" lang="en-US" sz="1800" b="0" i="0" u="none" strike="noStrike" cap="none" normalizeH="0" dirty="0" smtClean="0">
                <a:ln>
                  <a:noFill/>
                </a:ln>
                <a:solidFill>
                  <a:schemeClr val="tx1"/>
                </a:solidFill>
                <a:effectLst/>
                <a:cs typeface="Arial" pitchFamily="34" charset="0"/>
              </a:rPr>
              <a:t> </a:t>
            </a:r>
            <a:r>
              <a:rPr kumimoji="0" lang="en-US" sz="1800" b="0" i="0" u="none" strike="noStrike" cap="none" normalizeH="0" baseline="0" dirty="0" smtClean="0">
                <a:ln>
                  <a:noFill/>
                </a:ln>
                <a:solidFill>
                  <a:schemeClr val="tx1"/>
                </a:solidFill>
                <a:effectLst/>
                <a:cs typeface="Arial" pitchFamily="34" charset="0"/>
              </a:rPr>
              <a:t>Grain can be irregular or wild. Has a fine, uniform texture with a very good natural luster.  V</a:t>
            </a:r>
            <a:r>
              <a:rPr lang="en-US" dirty="0" smtClean="0">
                <a:cs typeface="Arial" pitchFamily="34" charset="0"/>
              </a:rPr>
              <a:t>ery durable regarding decay resistance.  Can be difficult to work on account of its density, but </a:t>
            </a:r>
            <a:r>
              <a:rPr lang="en-US" b="1" dirty="0" smtClean="0">
                <a:solidFill>
                  <a:srgbClr val="00B050"/>
                </a:solidFill>
                <a:cs typeface="Arial" pitchFamily="34" charset="0"/>
              </a:rPr>
              <a:t>turns superbly</a:t>
            </a:r>
            <a:r>
              <a:rPr lang="en-US" dirty="0" smtClean="0">
                <a:cs typeface="Arial" pitchFamily="34" charset="0"/>
              </a:rPr>
              <a:t>, and able to take a very high natural polish. </a:t>
            </a:r>
          </a:p>
          <a:p>
            <a:pPr lvl="0" algn="just" eaLnBrk="0" fontAlgn="base" hangingPunct="0">
              <a:spcBef>
                <a:spcPct val="0"/>
              </a:spcBef>
              <a:spcAft>
                <a:spcPct val="0"/>
              </a:spcAft>
            </a:pPr>
            <a:r>
              <a:rPr lang="en-US" dirty="0" smtClean="0">
                <a:cs typeface="Arial" pitchFamily="34" charset="0"/>
              </a:rPr>
              <a:t>In addition to Desert Ironwood, Texas Ebony might be considered one of the only “exotic” hardwoods that’s native to the United States.</a:t>
            </a:r>
          </a:p>
          <a:p>
            <a:pPr lvl="0" algn="just" eaLnBrk="0" fontAlgn="base" hangingPunct="0">
              <a:spcBef>
                <a:spcPct val="0"/>
              </a:spcBef>
              <a:spcAft>
                <a:spcPct val="0"/>
              </a:spcAft>
            </a:pPr>
            <a:r>
              <a:rPr lang="en-US" dirty="0" smtClean="0">
                <a:cs typeface="Arial" pitchFamily="34" charset="0"/>
              </a:rPr>
              <a:t>Though it’s not a true ebony in the </a:t>
            </a:r>
            <a:r>
              <a:rPr lang="en-US" i="1" dirty="0" smtClean="0">
                <a:cs typeface="Arial" pitchFamily="34" charset="0"/>
              </a:rPr>
              <a:t>Diospyros</a:t>
            </a:r>
            <a:r>
              <a:rPr lang="en-US" dirty="0" smtClean="0">
                <a:cs typeface="Arial" pitchFamily="34" charset="0"/>
              </a:rPr>
              <a:t> genus, it’s perhaps the only native wood that’s dark enough to serve as a respectable ebony substitute. (And, like most respectable ebony substitutes such as Katalox or Wenge, it’s also very expensive.) </a:t>
            </a:r>
          </a:p>
          <a:p>
            <a:pPr lvl="0" algn="just" eaLnBrk="0" fontAlgn="base" hangingPunct="0">
              <a:spcBef>
                <a:spcPct val="0"/>
              </a:spcBef>
              <a:spcAft>
                <a:spcPct val="0"/>
              </a:spcAft>
            </a:pPr>
            <a:endParaRPr lang="en-US" dirty="0" smtClean="0">
              <a:cs typeface="Arial" pitchFamily="34" charset="0"/>
            </a:endParaRPr>
          </a:p>
          <a:p>
            <a:pPr lvl="0" algn="just" eaLnBrk="0" fontAlgn="base" hangingPunct="0">
              <a:spcBef>
                <a:spcPct val="0"/>
              </a:spcBef>
              <a:spcAft>
                <a:spcPct val="0"/>
              </a:spcAft>
            </a:pPr>
            <a:r>
              <a:rPr lang="en-US" dirty="0" smtClean="0">
                <a:cs typeface="Arial" pitchFamily="34" charset="0"/>
              </a:rPr>
              <a:t>The wood is used for Knife handles, </a:t>
            </a:r>
            <a:r>
              <a:rPr lang="en-US" sz="2000" b="1" dirty="0" smtClean="0">
                <a:solidFill>
                  <a:srgbClr val="00B050"/>
                </a:solidFill>
                <a:cs typeface="Arial" pitchFamily="34" charset="0"/>
              </a:rPr>
              <a:t>inlay</a:t>
            </a:r>
            <a:r>
              <a:rPr lang="en-US" dirty="0" smtClean="0">
                <a:cs typeface="Arial" pitchFamily="34" charset="0"/>
              </a:rPr>
              <a:t>, fine furniture, </a:t>
            </a:r>
            <a:r>
              <a:rPr lang="en-US" sz="2000" b="1" dirty="0" smtClean="0">
                <a:solidFill>
                  <a:srgbClr val="00B050"/>
                </a:solidFill>
                <a:cs typeface="Arial" pitchFamily="34" charset="0"/>
              </a:rPr>
              <a:t>turned objects</a:t>
            </a:r>
            <a:r>
              <a:rPr lang="en-US" dirty="0" smtClean="0">
                <a:cs typeface="Arial" pitchFamily="34" charset="0"/>
              </a:rPr>
              <a:t>, and other small, specialty wood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5" name="Picture 4" descr="ebony range 01a.jpg"/>
          <p:cNvPicPr>
            <a:picLocks noChangeAspect="1"/>
          </p:cNvPicPr>
          <p:nvPr/>
        </p:nvPicPr>
        <p:blipFill>
          <a:blip r:embed="rId2" cstate="print"/>
          <a:stretch>
            <a:fillRect/>
          </a:stretch>
        </p:blipFill>
        <p:spPr>
          <a:xfrm>
            <a:off x="7314430" y="76200"/>
            <a:ext cx="1693334" cy="1676400"/>
          </a:xfrm>
          <a:prstGeom prst="rect">
            <a:avLst/>
          </a:prstGeom>
        </p:spPr>
      </p:pic>
      <p:pic>
        <p:nvPicPr>
          <p:cNvPr id="10" name="Picture 9" descr="ebony  01d.jpg"/>
          <p:cNvPicPr>
            <a:picLocks noChangeAspect="1"/>
          </p:cNvPicPr>
          <p:nvPr/>
        </p:nvPicPr>
        <p:blipFill>
          <a:blip r:embed="rId3" cstate="print"/>
          <a:stretch>
            <a:fillRect/>
          </a:stretch>
        </p:blipFill>
        <p:spPr>
          <a:xfrm>
            <a:off x="6096000" y="5318213"/>
            <a:ext cx="2057400" cy="1398122"/>
          </a:xfrm>
          <a:prstGeom prst="rect">
            <a:avLst/>
          </a:prstGeom>
        </p:spPr>
      </p:pic>
      <p:pic>
        <p:nvPicPr>
          <p:cNvPr id="11" name="Picture 10" descr="ebony 01c.jpg"/>
          <p:cNvPicPr>
            <a:picLocks noChangeAspect="1"/>
          </p:cNvPicPr>
          <p:nvPr/>
        </p:nvPicPr>
        <p:blipFill>
          <a:blip r:embed="rId4" cstate="print"/>
          <a:stretch>
            <a:fillRect/>
          </a:stretch>
        </p:blipFill>
        <p:spPr>
          <a:xfrm>
            <a:off x="381000" y="5613400"/>
            <a:ext cx="1752600" cy="1168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5791200" cy="868362"/>
          </a:xfrm>
        </p:spPr>
        <p:txBody>
          <a:bodyPr>
            <a:normAutofit/>
          </a:bodyPr>
          <a:lstStyle/>
          <a:p>
            <a:r>
              <a:rPr lang="en-US" sz="4000" b="1" dirty="0" smtClean="0">
                <a:solidFill>
                  <a:srgbClr val="FF0000"/>
                </a:solidFill>
              </a:rPr>
              <a:t>Other </a:t>
            </a:r>
            <a:r>
              <a:rPr lang="en-US" sz="4000" b="1" u="sng" dirty="0" smtClean="0">
                <a:solidFill>
                  <a:srgbClr val="FF0000"/>
                </a:solidFill>
              </a:rPr>
              <a:t>Hard</a:t>
            </a:r>
            <a:r>
              <a:rPr lang="en-US" sz="4000" b="1" dirty="0" smtClean="0">
                <a:solidFill>
                  <a:srgbClr val="FF0000"/>
                </a:solidFill>
              </a:rPr>
              <a:t>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29</a:t>
            </a:fld>
            <a:endParaRPr lang="en-US"/>
          </a:p>
        </p:txBody>
      </p:sp>
      <p:sp>
        <p:nvSpPr>
          <p:cNvPr id="4" name="Rectangle 3"/>
          <p:cNvSpPr/>
          <p:nvPr/>
        </p:nvSpPr>
        <p:spPr>
          <a:xfrm>
            <a:off x="228600" y="990601"/>
            <a:ext cx="7315200" cy="5105400"/>
          </a:xfrm>
          <a:prstGeom prst="rect">
            <a:avLst/>
          </a:prstGeom>
        </p:spPr>
        <p:txBody>
          <a:bodyPr wrap="square">
            <a:spAutoFit/>
          </a:bodyPr>
          <a:lstStyle/>
          <a:p>
            <a:pPr lvl="0" algn="just" fontAlgn="base">
              <a:spcBef>
                <a:spcPct val="0"/>
              </a:spcBef>
              <a:spcAft>
                <a:spcPct val="0"/>
              </a:spcAft>
            </a:pPr>
            <a:r>
              <a:rPr lang="en-US" sz="2000" b="1" dirty="0" smtClean="0">
                <a:solidFill>
                  <a:srgbClr val="0000FF"/>
                </a:solidFill>
              </a:rPr>
              <a:t>Common Persimmon </a:t>
            </a:r>
            <a:r>
              <a:rPr lang="en-US" sz="2000" b="1" dirty="0" smtClean="0">
                <a:solidFill>
                  <a:srgbClr val="E3690D"/>
                </a:solidFill>
              </a:rPr>
              <a:t>- </a:t>
            </a:r>
            <a:r>
              <a:rPr lang="en-US" dirty="0" smtClean="0">
                <a:solidFill>
                  <a:srgbClr val="E3690D"/>
                </a:solidFill>
              </a:rPr>
              <a:t>Diospyros virginiana:  </a:t>
            </a:r>
            <a:r>
              <a:rPr lang="en-US" dirty="0" smtClean="0"/>
              <a:t>Also called Eastern Persimmon. </a:t>
            </a:r>
            <a:r>
              <a:rPr lang="en-US" dirty="0" smtClean="0">
                <a:cs typeface="Arial" pitchFamily="34" charset="0"/>
              </a:rPr>
              <a:t>Very wide sapwood is a white to pale yellowish-brown. Color tends to darken with age. Very thin heartwood (usually less than 1″ wide) is dark brown to black, similar to ebony. Grain is straight, with a uniform medium-coarse texture. Being that nearly all of Persimmon is sapwood, it is rated as perishable and is susceptible to insect attack.</a:t>
            </a:r>
          </a:p>
          <a:p>
            <a:pPr lvl="0" algn="just" fontAlgn="base">
              <a:spcBef>
                <a:spcPct val="0"/>
              </a:spcBef>
              <a:spcAft>
                <a:spcPct val="0"/>
              </a:spcAft>
            </a:pPr>
            <a:r>
              <a:rPr lang="en-US" dirty="0" smtClean="0">
                <a:cs typeface="Arial" pitchFamily="34" charset="0"/>
              </a:rPr>
              <a:t>Overall workability is so-so. Persimmon generally responds well to hand tools, but can be difficult to plane and blunts cutting edges faster than expected. </a:t>
            </a:r>
            <a:r>
              <a:rPr lang="en-US" u="sng" dirty="0" smtClean="0">
                <a:solidFill>
                  <a:srgbClr val="00B050"/>
                </a:solidFill>
                <a:cs typeface="Arial" pitchFamily="34" charset="0"/>
              </a:rPr>
              <a:t>Turns and finishes well</a:t>
            </a:r>
            <a:r>
              <a:rPr lang="en-US" dirty="0" smtClean="0">
                <a:cs typeface="Arial" pitchFamily="34" charset="0"/>
              </a:rPr>
              <a:t>. </a:t>
            </a:r>
          </a:p>
          <a:p>
            <a:pPr lvl="0" algn="just" eaLnBrk="0" fontAlgn="base" hangingPunct="0">
              <a:spcBef>
                <a:spcPct val="0"/>
              </a:spcBef>
              <a:spcAft>
                <a:spcPct val="0"/>
              </a:spcAft>
            </a:pPr>
            <a:r>
              <a:rPr lang="en-US" dirty="0" smtClean="0">
                <a:cs typeface="Arial" pitchFamily="34" charset="0"/>
              </a:rPr>
              <a:t>Persimmon trees are known much more commonly for their fruit, and not their wood. Persimmon is technically related to true ebonies</a:t>
            </a:r>
            <a:r>
              <a:rPr lang="en-US" i="1" dirty="0" smtClean="0">
                <a:cs typeface="Arial" pitchFamily="34" charset="0"/>
              </a:rPr>
              <a:t> (Diospyros genus),</a:t>
            </a:r>
            <a:r>
              <a:rPr lang="en-US" dirty="0" smtClean="0">
                <a:cs typeface="Arial" pitchFamily="34" charset="0"/>
              </a:rPr>
              <a:t> and is therefore sometimes referred to as “white ebony” </a:t>
            </a:r>
            <a:r>
              <a:rPr lang="en-US" dirty="0" smtClean="0"/>
              <a:t>because of its hardness.  </a:t>
            </a:r>
            <a:r>
              <a:rPr lang="en-US" dirty="0" smtClean="0">
                <a:cs typeface="Arial" pitchFamily="34" charset="0"/>
              </a:rPr>
              <a:t>Persimmon wood is heavy, hard, and strong for a temperate species. It has excellent shock and wear resistance, but has a very high shrinkage rate, and may experience significant movement in service.</a:t>
            </a:r>
          </a:p>
          <a:p>
            <a:pPr lvl="0" algn="just" eaLnBrk="0" fontAlgn="base" hangingPunct="0">
              <a:spcBef>
                <a:spcPct val="0"/>
              </a:spcBef>
              <a:spcAft>
                <a:spcPct val="0"/>
              </a:spcAft>
            </a:pPr>
            <a:r>
              <a:rPr lang="en-US" dirty="0" smtClean="0">
                <a:cs typeface="Arial" pitchFamily="34" charset="0"/>
              </a:rPr>
              <a:t> </a:t>
            </a:r>
          </a:p>
          <a:p>
            <a:pPr lvl="0" algn="just" eaLnBrk="0" fontAlgn="base" hangingPunct="0">
              <a:spcBef>
                <a:spcPct val="0"/>
              </a:spcBef>
              <a:spcAft>
                <a:spcPct val="0"/>
              </a:spcAft>
            </a:pPr>
            <a:r>
              <a:rPr lang="en-US" dirty="0" smtClean="0">
                <a:cs typeface="Arial" pitchFamily="34" charset="0"/>
              </a:rPr>
              <a:t>The wood is used for </a:t>
            </a:r>
            <a:r>
              <a:rPr lang="en-US" sz="2000" b="1" dirty="0" smtClean="0">
                <a:solidFill>
                  <a:srgbClr val="00B050"/>
                </a:solidFill>
                <a:cs typeface="Arial" pitchFamily="34" charset="0"/>
              </a:rPr>
              <a:t>turned objects</a:t>
            </a:r>
            <a:r>
              <a:rPr lang="en-US" dirty="0" smtClean="0">
                <a:cs typeface="Arial" pitchFamily="34" charset="0"/>
              </a:rPr>
              <a:t>, golf club heads, veneer, and other small specialty wood items.</a:t>
            </a:r>
            <a:endParaRPr lang="en-US" dirty="0"/>
          </a:p>
        </p:txBody>
      </p:sp>
      <p:pic>
        <p:nvPicPr>
          <p:cNvPr id="5" name="Picture 4" descr="Persimmon 01a.jpg"/>
          <p:cNvPicPr>
            <a:picLocks noChangeAspect="1"/>
          </p:cNvPicPr>
          <p:nvPr/>
        </p:nvPicPr>
        <p:blipFill>
          <a:blip r:embed="rId2" cstate="print"/>
          <a:stretch>
            <a:fillRect/>
          </a:stretch>
        </p:blipFill>
        <p:spPr>
          <a:xfrm>
            <a:off x="7540171" y="152400"/>
            <a:ext cx="1451429" cy="1371600"/>
          </a:xfrm>
          <a:prstGeom prst="rect">
            <a:avLst/>
          </a:prstGeom>
        </p:spPr>
      </p:pic>
      <p:sp>
        <p:nvSpPr>
          <p:cNvPr id="6" name="TextBox 5"/>
          <p:cNvSpPr txBox="1"/>
          <p:nvPr/>
        </p:nvSpPr>
        <p:spPr>
          <a:xfrm>
            <a:off x="7772400" y="1524000"/>
            <a:ext cx="1371600" cy="923330"/>
          </a:xfrm>
          <a:prstGeom prst="rect">
            <a:avLst/>
          </a:prstGeom>
          <a:noFill/>
        </p:spPr>
        <p:txBody>
          <a:bodyPr wrap="square" rtlCol="0">
            <a:spAutoFit/>
          </a:bodyPr>
          <a:lstStyle/>
          <a:p>
            <a:pPr algn="ctr"/>
            <a:r>
              <a:rPr lang="en-US" dirty="0" smtClean="0">
                <a:solidFill>
                  <a:srgbClr val="00B050"/>
                </a:solidFill>
              </a:rPr>
              <a:t>Common Persimmon range</a:t>
            </a:r>
            <a:endParaRPr lang="en-US" dirty="0">
              <a:solidFill>
                <a:srgbClr val="00B050"/>
              </a:solidFill>
            </a:endParaRPr>
          </a:p>
        </p:txBody>
      </p:sp>
      <p:pic>
        <p:nvPicPr>
          <p:cNvPr id="11" name="Picture 10" descr="persimmon-sealed-2.jpg"/>
          <p:cNvPicPr>
            <a:picLocks noChangeAspect="1"/>
          </p:cNvPicPr>
          <p:nvPr/>
        </p:nvPicPr>
        <p:blipFill>
          <a:blip r:embed="rId3" cstate="print"/>
          <a:stretch>
            <a:fillRect/>
          </a:stretch>
        </p:blipFill>
        <p:spPr>
          <a:xfrm>
            <a:off x="7796022" y="2514600"/>
            <a:ext cx="1189482" cy="1600200"/>
          </a:xfrm>
          <a:prstGeom prst="rect">
            <a:avLst/>
          </a:prstGeom>
        </p:spPr>
      </p:pic>
      <p:pic>
        <p:nvPicPr>
          <p:cNvPr id="12" name="Picture 11" descr="Persimmon 01d.jpg"/>
          <p:cNvPicPr>
            <a:picLocks noChangeAspect="1"/>
          </p:cNvPicPr>
          <p:nvPr/>
        </p:nvPicPr>
        <p:blipFill>
          <a:blip r:embed="rId4" cstate="print"/>
          <a:stretch>
            <a:fillRect/>
          </a:stretch>
        </p:blipFill>
        <p:spPr>
          <a:xfrm>
            <a:off x="7561569" y="5029200"/>
            <a:ext cx="1582431" cy="11917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162800" cy="715962"/>
          </a:xfrm>
        </p:spPr>
        <p:txBody>
          <a:bodyPr>
            <a:normAutofit/>
          </a:bodyPr>
          <a:lstStyle/>
          <a:p>
            <a:r>
              <a:rPr lang="en-US" sz="4000" b="1" dirty="0" smtClean="0">
                <a:solidFill>
                  <a:srgbClr val="FF0000"/>
                </a:solidFill>
              </a:rPr>
              <a:t>Cost of Wood Turning Blanks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3</a:t>
            </a:fld>
            <a:endParaRPr lang="en-US"/>
          </a:p>
        </p:txBody>
      </p:sp>
      <p:graphicFrame>
        <p:nvGraphicFramePr>
          <p:cNvPr id="4" name="Table 3"/>
          <p:cNvGraphicFramePr>
            <a:graphicFrameLocks noGrp="1"/>
          </p:cNvGraphicFramePr>
          <p:nvPr/>
        </p:nvGraphicFramePr>
        <p:xfrm>
          <a:off x="304800" y="1447800"/>
          <a:ext cx="3886200" cy="3816716"/>
        </p:xfrm>
        <a:graphic>
          <a:graphicData uri="http://schemas.openxmlformats.org/drawingml/2006/table">
            <a:tbl>
              <a:tblPr firstRow="1" bandRow="1">
                <a:tableStyleId>{5C22544A-7EE6-4342-B048-85BDC9FD1C3A}</a:tableStyleId>
              </a:tblPr>
              <a:tblGrid>
                <a:gridCol w="1752600"/>
                <a:gridCol w="2133600"/>
              </a:tblGrid>
              <a:tr h="685796">
                <a:tc>
                  <a:txBody>
                    <a:bodyPr/>
                    <a:lstStyle/>
                    <a:p>
                      <a:r>
                        <a:rPr lang="en-US" dirty="0" smtClean="0"/>
                        <a:t>American  Hardwoods</a:t>
                      </a:r>
                      <a:endParaRPr lang="en-US" dirty="0"/>
                    </a:p>
                  </a:txBody>
                  <a:tcPr/>
                </a:tc>
                <a:tc>
                  <a:txBody>
                    <a:bodyPr/>
                    <a:lstStyle/>
                    <a:p>
                      <a:pPr algn="ctr"/>
                      <a:r>
                        <a:rPr lang="en-US" dirty="0" smtClean="0"/>
                        <a:t>Price Per Board Foot (8/4 lumber)</a:t>
                      </a:r>
                      <a:endParaRPr lang="en-US" dirty="0"/>
                    </a:p>
                  </a:txBody>
                  <a:tcPr/>
                </a:tc>
              </a:tr>
              <a:tr h="391365">
                <a:tc>
                  <a:txBody>
                    <a:bodyPr/>
                    <a:lstStyle/>
                    <a:p>
                      <a:r>
                        <a:rPr lang="en-US" dirty="0" smtClean="0">
                          <a:latin typeface="+mn-lt"/>
                        </a:rPr>
                        <a:t>Cedar - Aromatic</a:t>
                      </a:r>
                      <a:endParaRPr lang="en-US" dirty="0">
                        <a:latin typeface="+mn-lt"/>
                      </a:endParaRPr>
                    </a:p>
                  </a:txBody>
                  <a:tcPr>
                    <a:solidFill>
                      <a:srgbClr val="92D050"/>
                    </a:solidFill>
                  </a:tcPr>
                </a:tc>
                <a:tc>
                  <a:txBody>
                    <a:bodyPr/>
                    <a:lstStyle/>
                    <a:p>
                      <a:pPr algn="ctr"/>
                      <a:r>
                        <a:rPr lang="en-US" dirty="0" smtClean="0">
                          <a:latin typeface="+mn-lt"/>
                        </a:rPr>
                        <a:t>4.00</a:t>
                      </a:r>
                      <a:endParaRPr lang="en-US" dirty="0">
                        <a:latin typeface="+mn-lt"/>
                      </a:endParaRPr>
                    </a:p>
                  </a:txBody>
                  <a:tcPr>
                    <a:solidFill>
                      <a:srgbClr val="92D050"/>
                    </a:solidFill>
                  </a:tcPr>
                </a:tc>
              </a:tr>
              <a:tr h="391365">
                <a:tc>
                  <a:txBody>
                    <a:bodyPr/>
                    <a:lstStyle/>
                    <a:p>
                      <a:r>
                        <a:rPr lang="en-US" dirty="0" smtClean="0">
                          <a:latin typeface="+mn-lt"/>
                        </a:rPr>
                        <a:t>Ash</a:t>
                      </a:r>
                      <a:endParaRPr lang="en-US" dirty="0">
                        <a:latin typeface="+mn-lt"/>
                      </a:endParaRPr>
                    </a:p>
                  </a:txBody>
                  <a:tcPr>
                    <a:solidFill>
                      <a:srgbClr val="92D050"/>
                    </a:solidFill>
                  </a:tcPr>
                </a:tc>
                <a:tc>
                  <a:txBody>
                    <a:bodyPr/>
                    <a:lstStyle/>
                    <a:p>
                      <a:pPr algn="ctr"/>
                      <a:r>
                        <a:rPr lang="en-US" dirty="0" smtClean="0">
                          <a:latin typeface="+mn-lt"/>
                        </a:rPr>
                        <a:t>4.60</a:t>
                      </a:r>
                      <a:endParaRPr lang="en-US" dirty="0">
                        <a:latin typeface="+mn-lt"/>
                      </a:endParaRPr>
                    </a:p>
                  </a:txBody>
                  <a:tcPr>
                    <a:solidFill>
                      <a:srgbClr val="92D050"/>
                    </a:solidFill>
                  </a:tcPr>
                </a:tc>
              </a:tr>
              <a:tr h="391365">
                <a:tc>
                  <a:txBody>
                    <a:bodyPr/>
                    <a:lstStyle/>
                    <a:p>
                      <a:r>
                        <a:rPr lang="en-US" dirty="0" smtClean="0">
                          <a:latin typeface="+mn-lt"/>
                        </a:rPr>
                        <a:t>White Oak </a:t>
                      </a:r>
                      <a:endParaRPr lang="en-US" dirty="0">
                        <a:latin typeface="+mn-lt"/>
                      </a:endParaRPr>
                    </a:p>
                  </a:txBody>
                  <a:tcPr>
                    <a:solidFill>
                      <a:srgbClr val="92D050"/>
                    </a:solidFill>
                  </a:tcPr>
                </a:tc>
                <a:tc>
                  <a:txBody>
                    <a:bodyPr/>
                    <a:lstStyle/>
                    <a:p>
                      <a:pPr algn="ctr"/>
                      <a:r>
                        <a:rPr lang="en-US" dirty="0" smtClean="0">
                          <a:latin typeface="+mn-lt"/>
                        </a:rPr>
                        <a:t>4.85</a:t>
                      </a:r>
                      <a:endParaRPr lang="en-US" dirty="0">
                        <a:latin typeface="+mn-lt"/>
                      </a:endParaRPr>
                    </a:p>
                  </a:txBody>
                  <a:tcPr>
                    <a:solidFill>
                      <a:srgbClr val="92D050"/>
                    </a:solidFill>
                  </a:tcPr>
                </a:tc>
              </a:tr>
              <a:tr h="391365">
                <a:tc>
                  <a:txBody>
                    <a:bodyPr/>
                    <a:lstStyle/>
                    <a:p>
                      <a:r>
                        <a:rPr lang="en-US" dirty="0" smtClean="0">
                          <a:latin typeface="+mn-lt"/>
                        </a:rPr>
                        <a:t>Maple</a:t>
                      </a:r>
                      <a:endParaRPr lang="en-US" dirty="0">
                        <a:latin typeface="+mn-lt"/>
                      </a:endParaRPr>
                    </a:p>
                  </a:txBody>
                  <a:tcPr>
                    <a:solidFill>
                      <a:srgbClr val="92D050"/>
                    </a:solidFill>
                  </a:tcPr>
                </a:tc>
                <a:tc>
                  <a:txBody>
                    <a:bodyPr/>
                    <a:lstStyle/>
                    <a:p>
                      <a:pPr algn="ctr"/>
                      <a:r>
                        <a:rPr lang="en-US" dirty="0" smtClean="0">
                          <a:latin typeface="+mn-lt"/>
                        </a:rPr>
                        <a:t>7.50</a:t>
                      </a:r>
                      <a:endParaRPr lang="en-US" dirty="0">
                        <a:latin typeface="+mn-lt"/>
                      </a:endParaRPr>
                    </a:p>
                  </a:txBody>
                  <a:tcPr>
                    <a:solidFill>
                      <a:srgbClr val="92D050"/>
                    </a:solidFill>
                  </a:tcPr>
                </a:tc>
              </a:tr>
              <a:tr h="391365">
                <a:tc>
                  <a:txBody>
                    <a:bodyPr/>
                    <a:lstStyle/>
                    <a:p>
                      <a:r>
                        <a:rPr lang="en-US" dirty="0" smtClean="0">
                          <a:latin typeface="+mn-lt"/>
                        </a:rPr>
                        <a:t>Black Cherry</a:t>
                      </a:r>
                      <a:endParaRPr lang="en-US" dirty="0">
                        <a:latin typeface="+mn-lt"/>
                      </a:endParaRPr>
                    </a:p>
                  </a:txBody>
                  <a:tcPr>
                    <a:solidFill>
                      <a:srgbClr val="92D050"/>
                    </a:solidFill>
                  </a:tcPr>
                </a:tc>
                <a:tc>
                  <a:txBody>
                    <a:bodyPr/>
                    <a:lstStyle/>
                    <a:p>
                      <a:pPr algn="ctr"/>
                      <a:r>
                        <a:rPr lang="en-US" dirty="0" smtClean="0">
                          <a:latin typeface="+mn-lt"/>
                        </a:rPr>
                        <a:t>9.50</a:t>
                      </a:r>
                      <a:endParaRPr lang="en-US" dirty="0">
                        <a:latin typeface="+mn-lt"/>
                      </a:endParaRPr>
                    </a:p>
                  </a:txBody>
                  <a:tcPr>
                    <a:solidFill>
                      <a:srgbClr val="92D050"/>
                    </a:solidFill>
                  </a:tcPr>
                </a:tc>
              </a:tr>
              <a:tr h="391365">
                <a:tc>
                  <a:txBody>
                    <a:bodyPr/>
                    <a:lstStyle/>
                    <a:p>
                      <a:r>
                        <a:rPr lang="en-US" dirty="0" smtClean="0">
                          <a:latin typeface="+mn-lt"/>
                        </a:rPr>
                        <a:t>Walnut</a:t>
                      </a:r>
                      <a:endParaRPr lang="en-US" dirty="0">
                        <a:latin typeface="+mn-lt"/>
                      </a:endParaRPr>
                    </a:p>
                  </a:txBody>
                  <a:tcPr>
                    <a:solidFill>
                      <a:srgbClr val="92D050"/>
                    </a:solidFill>
                  </a:tcPr>
                </a:tc>
                <a:tc>
                  <a:txBody>
                    <a:bodyPr/>
                    <a:lstStyle/>
                    <a:p>
                      <a:pPr algn="ctr"/>
                      <a:r>
                        <a:rPr lang="en-US" dirty="0" smtClean="0">
                          <a:latin typeface="+mn-lt"/>
                        </a:rPr>
                        <a:t>9.50</a:t>
                      </a:r>
                      <a:endParaRPr lang="en-US" dirty="0">
                        <a:latin typeface="+mn-lt"/>
                      </a:endParaRPr>
                    </a:p>
                  </a:txBody>
                  <a:tcPr>
                    <a:solidFill>
                      <a:srgbClr val="92D050"/>
                    </a:solidFill>
                  </a:tcPr>
                </a:tc>
              </a:tr>
              <a:tr h="391365">
                <a:tc>
                  <a:txBody>
                    <a:bodyPr/>
                    <a:lstStyle/>
                    <a:p>
                      <a:r>
                        <a:rPr lang="en-US" dirty="0" smtClean="0">
                          <a:latin typeface="+mn-lt"/>
                        </a:rPr>
                        <a:t>Mesquite</a:t>
                      </a:r>
                      <a:endParaRPr lang="en-US" dirty="0">
                        <a:latin typeface="+mn-lt"/>
                      </a:endParaRPr>
                    </a:p>
                  </a:txBody>
                  <a:tcPr>
                    <a:solidFill>
                      <a:srgbClr val="92D050"/>
                    </a:solidFill>
                  </a:tcPr>
                </a:tc>
                <a:tc>
                  <a:txBody>
                    <a:bodyPr/>
                    <a:lstStyle/>
                    <a:p>
                      <a:pPr algn="ctr"/>
                      <a:r>
                        <a:rPr lang="en-US" dirty="0" smtClean="0">
                          <a:latin typeface="+mn-lt"/>
                        </a:rPr>
                        <a:t>17.00</a:t>
                      </a:r>
                      <a:endParaRPr lang="en-US" dirty="0">
                        <a:latin typeface="+mn-lt"/>
                      </a:endParaRPr>
                    </a:p>
                  </a:txBody>
                  <a:tcPr>
                    <a:solidFill>
                      <a:srgbClr val="92D050"/>
                    </a:solidFill>
                  </a:tcPr>
                </a:tc>
              </a:tr>
              <a:tr h="391365">
                <a:tc>
                  <a:txBody>
                    <a:bodyPr/>
                    <a:lstStyle/>
                    <a:p>
                      <a:endParaRPr lang="en-US" dirty="0">
                        <a:latin typeface="+mn-lt"/>
                      </a:endParaRPr>
                    </a:p>
                  </a:txBody>
                  <a:tcPr>
                    <a:solidFill>
                      <a:srgbClr val="92D050"/>
                    </a:solidFill>
                  </a:tcPr>
                </a:tc>
                <a:tc>
                  <a:txBody>
                    <a:bodyPr/>
                    <a:lstStyle/>
                    <a:p>
                      <a:endParaRPr lang="en-US" dirty="0">
                        <a:latin typeface="+mn-lt"/>
                      </a:endParaRPr>
                    </a:p>
                  </a:txBody>
                  <a:tcPr>
                    <a:solidFill>
                      <a:srgbClr val="92D050"/>
                    </a:solidFill>
                  </a:tcPr>
                </a:tc>
              </a:tr>
            </a:tbl>
          </a:graphicData>
        </a:graphic>
      </p:graphicFrame>
      <p:graphicFrame>
        <p:nvGraphicFramePr>
          <p:cNvPr id="5" name="Table 4"/>
          <p:cNvGraphicFramePr>
            <a:graphicFrameLocks noGrp="1"/>
          </p:cNvGraphicFramePr>
          <p:nvPr/>
        </p:nvGraphicFramePr>
        <p:xfrm>
          <a:off x="4419600" y="1447800"/>
          <a:ext cx="4495800" cy="4196830"/>
        </p:xfrm>
        <a:graphic>
          <a:graphicData uri="http://schemas.openxmlformats.org/drawingml/2006/table">
            <a:tbl>
              <a:tblPr firstRow="1" bandRow="1">
                <a:tableStyleId>{5C22544A-7EE6-4342-B048-85BDC9FD1C3A}</a:tableStyleId>
              </a:tblPr>
              <a:tblGrid>
                <a:gridCol w="2247900"/>
                <a:gridCol w="2247900"/>
              </a:tblGrid>
              <a:tr h="715369">
                <a:tc>
                  <a:txBody>
                    <a:bodyPr/>
                    <a:lstStyle/>
                    <a:p>
                      <a:r>
                        <a:rPr lang="en-US" dirty="0" smtClean="0"/>
                        <a:t>Foreign Hardwoods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Price Per Board Foot (8/4 lumber</a:t>
                      </a:r>
                      <a:endParaRPr lang="en-US" dirty="0"/>
                    </a:p>
                  </a:txBody>
                  <a:tcPr/>
                </a:tc>
              </a:tr>
              <a:tr h="386829">
                <a:tc>
                  <a:txBody>
                    <a:bodyPr/>
                    <a:lstStyle/>
                    <a:p>
                      <a:r>
                        <a:rPr lang="en-US" dirty="0" smtClean="0">
                          <a:latin typeface="+mn-lt"/>
                        </a:rPr>
                        <a:t>Purpleheart</a:t>
                      </a:r>
                      <a:endParaRPr lang="en-US" dirty="0">
                        <a:latin typeface="+mn-lt"/>
                      </a:endParaRPr>
                    </a:p>
                  </a:txBody>
                  <a:tcPr>
                    <a:solidFill>
                      <a:srgbClr val="E44067"/>
                    </a:solidFill>
                  </a:tcPr>
                </a:tc>
                <a:tc>
                  <a:txBody>
                    <a:bodyPr/>
                    <a:lstStyle/>
                    <a:p>
                      <a:pPr algn="ctr"/>
                      <a:r>
                        <a:rPr lang="en-US" dirty="0" smtClean="0">
                          <a:latin typeface="+mn-lt"/>
                        </a:rPr>
                        <a:t>11.00</a:t>
                      </a:r>
                      <a:endParaRPr lang="en-US" dirty="0">
                        <a:latin typeface="+mn-lt"/>
                      </a:endParaRPr>
                    </a:p>
                  </a:txBody>
                  <a:tcPr>
                    <a:solidFill>
                      <a:srgbClr val="E44067"/>
                    </a:solidFill>
                  </a:tcPr>
                </a:tc>
              </a:tr>
              <a:tr h="386829">
                <a:tc>
                  <a:txBody>
                    <a:bodyPr/>
                    <a:lstStyle/>
                    <a:p>
                      <a:r>
                        <a:rPr lang="en-US" dirty="0" smtClean="0">
                          <a:latin typeface="+mn-lt"/>
                        </a:rPr>
                        <a:t>Bubinga</a:t>
                      </a:r>
                      <a:endParaRPr lang="en-US" dirty="0">
                        <a:latin typeface="+mn-lt"/>
                      </a:endParaRPr>
                    </a:p>
                  </a:txBody>
                  <a:tcPr>
                    <a:solidFill>
                      <a:srgbClr val="E44067"/>
                    </a:solidFill>
                  </a:tcPr>
                </a:tc>
                <a:tc>
                  <a:txBody>
                    <a:bodyPr/>
                    <a:lstStyle/>
                    <a:p>
                      <a:pPr algn="ctr"/>
                      <a:r>
                        <a:rPr lang="en-US" dirty="0" smtClean="0">
                          <a:latin typeface="+mn-lt"/>
                        </a:rPr>
                        <a:t>17.00</a:t>
                      </a:r>
                      <a:endParaRPr lang="en-US" dirty="0">
                        <a:latin typeface="+mn-lt"/>
                      </a:endParaRPr>
                    </a:p>
                  </a:txBody>
                  <a:tcPr>
                    <a:solidFill>
                      <a:srgbClr val="E44067"/>
                    </a:solidFill>
                  </a:tcPr>
                </a:tc>
              </a:tr>
              <a:tr h="386829">
                <a:tc>
                  <a:txBody>
                    <a:bodyPr/>
                    <a:lstStyle/>
                    <a:p>
                      <a:r>
                        <a:rPr lang="en-US" dirty="0" smtClean="0">
                          <a:latin typeface="+mn-lt"/>
                        </a:rPr>
                        <a:t>East Indian Satinwood</a:t>
                      </a:r>
                      <a:endParaRPr lang="en-US" dirty="0">
                        <a:latin typeface="+mn-lt"/>
                      </a:endParaRPr>
                    </a:p>
                  </a:txBody>
                  <a:tcPr>
                    <a:solidFill>
                      <a:srgbClr val="E44067"/>
                    </a:solidFill>
                  </a:tcPr>
                </a:tc>
                <a:tc>
                  <a:txBody>
                    <a:bodyPr/>
                    <a:lstStyle/>
                    <a:p>
                      <a:pPr algn="ctr"/>
                      <a:r>
                        <a:rPr lang="en-US" dirty="0" smtClean="0">
                          <a:latin typeface="+mn-lt"/>
                        </a:rPr>
                        <a:t>35.00</a:t>
                      </a:r>
                      <a:endParaRPr lang="en-US" dirty="0">
                        <a:latin typeface="+mn-lt"/>
                      </a:endParaRPr>
                    </a:p>
                  </a:txBody>
                  <a:tcPr>
                    <a:solidFill>
                      <a:srgbClr val="E44067"/>
                    </a:solidFill>
                  </a:tcPr>
                </a:tc>
              </a:tr>
              <a:tr h="386829">
                <a:tc>
                  <a:txBody>
                    <a:bodyPr/>
                    <a:lstStyle/>
                    <a:p>
                      <a:r>
                        <a:rPr lang="en-US" dirty="0" err="1" smtClean="0">
                          <a:latin typeface="+mn-lt"/>
                        </a:rPr>
                        <a:t>Ziricote</a:t>
                      </a:r>
                      <a:endParaRPr lang="en-US" dirty="0">
                        <a:latin typeface="+mn-lt"/>
                      </a:endParaRPr>
                    </a:p>
                  </a:txBody>
                  <a:tcPr>
                    <a:solidFill>
                      <a:srgbClr val="E44067"/>
                    </a:solidFill>
                  </a:tcPr>
                </a:tc>
                <a:tc>
                  <a:txBody>
                    <a:bodyPr/>
                    <a:lstStyle/>
                    <a:p>
                      <a:pPr algn="ctr"/>
                      <a:r>
                        <a:rPr lang="en-US" dirty="0" smtClean="0">
                          <a:latin typeface="+mn-lt"/>
                        </a:rPr>
                        <a:t>48.00</a:t>
                      </a:r>
                      <a:endParaRPr lang="en-US" dirty="0">
                        <a:latin typeface="+mn-lt"/>
                      </a:endParaRPr>
                    </a:p>
                  </a:txBody>
                  <a:tcPr>
                    <a:solidFill>
                      <a:srgbClr val="E44067"/>
                    </a:solidFill>
                  </a:tcPr>
                </a:tc>
              </a:tr>
              <a:tr h="386829">
                <a:tc>
                  <a:txBody>
                    <a:bodyPr/>
                    <a:lstStyle/>
                    <a:p>
                      <a:r>
                        <a:rPr lang="en-US" dirty="0" smtClean="0">
                          <a:latin typeface="+mn-lt"/>
                        </a:rPr>
                        <a:t>Cocobolo</a:t>
                      </a:r>
                      <a:endParaRPr lang="en-US" dirty="0">
                        <a:latin typeface="+mn-lt"/>
                      </a:endParaRPr>
                    </a:p>
                  </a:txBody>
                  <a:tcPr>
                    <a:solidFill>
                      <a:srgbClr val="E44067"/>
                    </a:solidFill>
                  </a:tcPr>
                </a:tc>
                <a:tc>
                  <a:txBody>
                    <a:bodyPr/>
                    <a:lstStyle/>
                    <a:p>
                      <a:pPr algn="ctr"/>
                      <a:r>
                        <a:rPr lang="en-US" dirty="0" smtClean="0">
                          <a:latin typeface="+mn-lt"/>
                        </a:rPr>
                        <a:t>58.00</a:t>
                      </a:r>
                      <a:endParaRPr lang="en-US" dirty="0">
                        <a:latin typeface="+mn-lt"/>
                      </a:endParaRPr>
                    </a:p>
                  </a:txBody>
                  <a:tcPr>
                    <a:solidFill>
                      <a:srgbClr val="E44067"/>
                    </a:solidFill>
                  </a:tcPr>
                </a:tc>
              </a:tr>
              <a:tr h="386829">
                <a:tc>
                  <a:txBody>
                    <a:bodyPr/>
                    <a:lstStyle/>
                    <a:p>
                      <a:r>
                        <a:rPr lang="en-US" dirty="0" smtClean="0">
                          <a:latin typeface="+mn-lt"/>
                        </a:rPr>
                        <a:t>Tulipwood - Brazilian</a:t>
                      </a:r>
                      <a:endParaRPr lang="en-US" dirty="0">
                        <a:latin typeface="+mn-lt"/>
                      </a:endParaRPr>
                    </a:p>
                  </a:txBody>
                  <a:tcPr>
                    <a:solidFill>
                      <a:srgbClr val="E44067"/>
                    </a:solidFill>
                  </a:tcPr>
                </a:tc>
                <a:tc>
                  <a:txBody>
                    <a:bodyPr/>
                    <a:lstStyle/>
                    <a:p>
                      <a:pPr algn="ctr"/>
                      <a:r>
                        <a:rPr lang="en-US" dirty="0" smtClean="0">
                          <a:latin typeface="+mn-lt"/>
                        </a:rPr>
                        <a:t>65.00</a:t>
                      </a:r>
                      <a:endParaRPr lang="en-US" dirty="0">
                        <a:latin typeface="+mn-lt"/>
                      </a:endParaRPr>
                    </a:p>
                  </a:txBody>
                  <a:tcPr>
                    <a:solidFill>
                      <a:srgbClr val="E44067"/>
                    </a:solidFill>
                  </a:tcPr>
                </a:tc>
              </a:tr>
              <a:tr h="386829">
                <a:tc>
                  <a:txBody>
                    <a:bodyPr/>
                    <a:lstStyle/>
                    <a:p>
                      <a:r>
                        <a:rPr lang="en-US" dirty="0" smtClean="0">
                          <a:latin typeface="+mn-lt"/>
                        </a:rPr>
                        <a:t>Brazilian Rosewood</a:t>
                      </a:r>
                      <a:endParaRPr lang="en-US" dirty="0">
                        <a:latin typeface="+mn-lt"/>
                      </a:endParaRPr>
                    </a:p>
                  </a:txBody>
                  <a:tcPr>
                    <a:solidFill>
                      <a:srgbClr val="E44067"/>
                    </a:solidFill>
                  </a:tcPr>
                </a:tc>
                <a:tc>
                  <a:txBody>
                    <a:bodyPr/>
                    <a:lstStyle/>
                    <a:p>
                      <a:pPr algn="ctr"/>
                      <a:r>
                        <a:rPr lang="en-US" dirty="0" smtClean="0">
                          <a:latin typeface="+mn-lt"/>
                        </a:rPr>
                        <a:t>85.00</a:t>
                      </a:r>
                      <a:endParaRPr lang="en-US" dirty="0">
                        <a:latin typeface="+mn-lt"/>
                      </a:endParaRPr>
                    </a:p>
                  </a:txBody>
                  <a:tcPr>
                    <a:solidFill>
                      <a:srgbClr val="E44067"/>
                    </a:solidFill>
                  </a:tcPr>
                </a:tc>
              </a:tr>
              <a:tr h="386829">
                <a:tc>
                  <a:txBody>
                    <a:bodyPr/>
                    <a:lstStyle/>
                    <a:p>
                      <a:r>
                        <a:rPr lang="en-US" dirty="0" smtClean="0">
                          <a:latin typeface="+mn-lt"/>
                        </a:rPr>
                        <a:t>African Blackwood</a:t>
                      </a:r>
                      <a:endParaRPr lang="en-US" dirty="0">
                        <a:latin typeface="+mn-lt"/>
                      </a:endParaRPr>
                    </a:p>
                  </a:txBody>
                  <a:tcPr>
                    <a:solidFill>
                      <a:srgbClr val="E44067"/>
                    </a:solidFill>
                  </a:tcPr>
                </a:tc>
                <a:tc>
                  <a:txBody>
                    <a:bodyPr/>
                    <a:lstStyle/>
                    <a:p>
                      <a:pPr algn="ctr"/>
                      <a:r>
                        <a:rPr lang="en-US" dirty="0" smtClean="0">
                          <a:latin typeface="+mn-lt"/>
                        </a:rPr>
                        <a:t>95.00</a:t>
                      </a:r>
                      <a:endParaRPr lang="en-US" dirty="0">
                        <a:latin typeface="+mn-lt"/>
                      </a:endParaRPr>
                    </a:p>
                  </a:txBody>
                  <a:tcPr>
                    <a:solidFill>
                      <a:srgbClr val="E44067"/>
                    </a:solidFill>
                  </a:tcPr>
                </a:tc>
              </a:tr>
              <a:tr h="386829">
                <a:tc>
                  <a:txBody>
                    <a:bodyPr/>
                    <a:lstStyle/>
                    <a:p>
                      <a:r>
                        <a:rPr lang="en-US" dirty="0" smtClean="0">
                          <a:latin typeface="+mn-lt"/>
                        </a:rPr>
                        <a:t>Gabon Ebony</a:t>
                      </a:r>
                      <a:endParaRPr lang="en-US" dirty="0">
                        <a:latin typeface="+mn-lt"/>
                      </a:endParaRPr>
                    </a:p>
                  </a:txBody>
                  <a:tcPr>
                    <a:solidFill>
                      <a:srgbClr val="E44067"/>
                    </a:solidFill>
                  </a:tcPr>
                </a:tc>
                <a:tc>
                  <a:txBody>
                    <a:bodyPr/>
                    <a:lstStyle/>
                    <a:p>
                      <a:pPr algn="ctr"/>
                      <a:r>
                        <a:rPr lang="en-US" dirty="0" smtClean="0">
                          <a:latin typeface="+mn-lt"/>
                        </a:rPr>
                        <a:t>110.00</a:t>
                      </a:r>
                      <a:endParaRPr lang="en-US" dirty="0">
                        <a:latin typeface="+mn-lt"/>
                      </a:endParaRPr>
                    </a:p>
                  </a:txBody>
                  <a:tcPr>
                    <a:solidFill>
                      <a:srgbClr val="E44067"/>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39762"/>
          </a:xfrm>
        </p:spPr>
        <p:txBody>
          <a:bodyPr>
            <a:normAutofit fontScale="90000"/>
          </a:bodyPr>
          <a:lstStyle/>
          <a:p>
            <a:r>
              <a:rPr lang="en-US" sz="3600" b="1" dirty="0" smtClean="0">
                <a:solidFill>
                  <a:srgbClr val="FF0000"/>
                </a:solidFill>
              </a:rPr>
              <a:t>Janka Hardness Test</a:t>
            </a:r>
            <a:endParaRPr lang="en-US" sz="3600" b="1" dirty="0">
              <a:solidFill>
                <a:srgbClr val="FF0000"/>
              </a:solidFill>
            </a:endParaRPr>
          </a:p>
        </p:txBody>
      </p:sp>
      <p:graphicFrame>
        <p:nvGraphicFramePr>
          <p:cNvPr id="5" name="Table 4"/>
          <p:cNvGraphicFramePr>
            <a:graphicFrameLocks noGrp="1"/>
          </p:cNvGraphicFramePr>
          <p:nvPr/>
        </p:nvGraphicFramePr>
        <p:xfrm>
          <a:off x="6248400" y="6477000"/>
          <a:ext cx="1752600" cy="190500"/>
        </p:xfrm>
        <a:graphic>
          <a:graphicData uri="http://schemas.openxmlformats.org/drawingml/2006/table">
            <a:tbl>
              <a:tblPr/>
              <a:tblGrid>
                <a:gridCol w="1752600"/>
              </a:tblGrid>
              <a:tr h="190500">
                <a:tc>
                  <a:txBody>
                    <a:bodyPr/>
                    <a:lstStyle/>
                    <a:p>
                      <a:pPr algn="l" fontAlgn="b"/>
                      <a:r>
                        <a:rPr lang="en-US" sz="1100" b="0" i="0" u="none" strike="noStrike" dirty="0">
                          <a:solidFill>
                            <a:srgbClr val="000000"/>
                          </a:solidFill>
                          <a:latin typeface="Calibri"/>
                        </a:rPr>
                        <a:t>Pounds-force in Newtons</a:t>
                      </a:r>
                    </a:p>
                  </a:txBody>
                  <a:tcPr marL="0" marR="0" marT="0" marB="0" anchor="b">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8305800" y="304800"/>
          <a:ext cx="838200" cy="9875520"/>
        </p:xfrm>
        <a:graphic>
          <a:graphicData uri="http://schemas.openxmlformats.org/drawingml/2006/table">
            <a:tbl>
              <a:tblPr/>
              <a:tblGrid>
                <a:gridCol w="527638"/>
                <a:gridCol w="310562"/>
              </a:tblGrid>
              <a:tr h="67733">
                <a:tc>
                  <a:txBody>
                    <a:bodyPr/>
                    <a:lstStyle/>
                    <a:p>
                      <a:endParaRPr lang="en-US" dirty="0"/>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dirty="0"/>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r>
              <a:tr h="67733">
                <a:tc>
                  <a:txBody>
                    <a:bodyPr/>
                    <a:lstStyle/>
                    <a:p>
                      <a:endParaRPr lang="en-US"/>
                    </a:p>
                  </a:txBody>
                  <a:tcPr marL="0" marR="0" marT="0" marB="0" anchor="b">
                    <a:lnL>
                      <a:noFill/>
                    </a:lnL>
                    <a:lnR>
                      <a:noFill/>
                    </a:lnR>
                    <a:lnT>
                      <a:noFill/>
                    </a:lnT>
                    <a:lnB>
                      <a:noFill/>
                    </a:lnB>
                  </a:tcPr>
                </a:tc>
                <a:tc>
                  <a:txBody>
                    <a:bodyPr/>
                    <a:lstStyle/>
                    <a:p>
                      <a:endParaRPr lang="en-US" dirty="0"/>
                    </a:p>
                  </a:txBody>
                  <a:tcPr marL="0" marR="0" marT="0" marB="0" anchor="b">
                    <a:lnL>
                      <a:noFill/>
                    </a:lnL>
                    <a:lnR>
                      <a:noFill/>
                    </a:lnR>
                    <a:lnT>
                      <a:noFill/>
                    </a:lnT>
                    <a:lnB>
                      <a:noFill/>
                    </a:lnB>
                  </a:tcPr>
                </a:tc>
              </a:tr>
            </a:tbl>
          </a:graphicData>
        </a:graphic>
      </p:graphicFrame>
      <p:graphicFrame>
        <p:nvGraphicFramePr>
          <p:cNvPr id="11" name="Chart 10"/>
          <p:cNvGraphicFramePr/>
          <p:nvPr/>
        </p:nvGraphicFramePr>
        <p:xfrm>
          <a:off x="228600" y="685800"/>
          <a:ext cx="86868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A976FA9E-00ED-4202-80CE-9CAFE1C571F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ycamore leaf 01a.jpg"/>
          <p:cNvPicPr>
            <a:picLocks noChangeAspect="1"/>
          </p:cNvPicPr>
          <p:nvPr/>
        </p:nvPicPr>
        <p:blipFill>
          <a:blip r:embed="rId2" cstate="print"/>
          <a:stretch>
            <a:fillRect/>
          </a:stretch>
        </p:blipFill>
        <p:spPr>
          <a:xfrm>
            <a:off x="2209800" y="1447800"/>
            <a:ext cx="2292712" cy="1474978"/>
          </a:xfrm>
          <a:prstGeom prst="rect">
            <a:avLst/>
          </a:prstGeom>
        </p:spPr>
      </p:pic>
      <p:sp>
        <p:nvSpPr>
          <p:cNvPr id="2" name="Title 1"/>
          <p:cNvSpPr>
            <a:spLocks noGrp="1"/>
          </p:cNvSpPr>
          <p:nvPr>
            <p:ph type="title"/>
          </p:nvPr>
        </p:nvSpPr>
        <p:spPr>
          <a:xfrm>
            <a:off x="1828800" y="152400"/>
            <a:ext cx="5715000" cy="868362"/>
          </a:xfrm>
        </p:spPr>
        <p:txBody>
          <a:bodyPr/>
          <a:lstStyle/>
          <a:p>
            <a:r>
              <a:rPr lang="en-US" b="1" dirty="0" smtClean="0">
                <a:solidFill>
                  <a:srgbClr val="FF0000"/>
                </a:solidFill>
              </a:rPr>
              <a:t>Other Texas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31</a:t>
            </a:fld>
            <a:endParaRPr lang="en-US" dirty="0"/>
          </a:p>
        </p:txBody>
      </p:sp>
      <p:sp>
        <p:nvSpPr>
          <p:cNvPr id="5" name="TextBox 4"/>
          <p:cNvSpPr txBox="1"/>
          <p:nvPr/>
        </p:nvSpPr>
        <p:spPr>
          <a:xfrm>
            <a:off x="304800" y="2667000"/>
            <a:ext cx="2286000" cy="1477328"/>
          </a:xfrm>
          <a:prstGeom prst="rect">
            <a:avLst/>
          </a:prstGeom>
          <a:noFill/>
        </p:spPr>
        <p:txBody>
          <a:bodyPr wrap="square" rtlCol="0">
            <a:spAutoFit/>
          </a:bodyPr>
          <a:lstStyle/>
          <a:p>
            <a:r>
              <a:rPr lang="en-US" dirty="0" smtClean="0"/>
              <a:t>Sugarberry Hackberry</a:t>
            </a:r>
          </a:p>
          <a:p>
            <a:r>
              <a:rPr lang="en-US" dirty="0" smtClean="0"/>
              <a:t>Sweetgum</a:t>
            </a:r>
          </a:p>
          <a:p>
            <a:r>
              <a:rPr lang="en-US" dirty="0" smtClean="0"/>
              <a:t>Green Ash </a:t>
            </a:r>
          </a:p>
          <a:p>
            <a:r>
              <a:rPr lang="en-US" dirty="0" smtClean="0"/>
              <a:t>White Ash</a:t>
            </a:r>
          </a:p>
          <a:p>
            <a:r>
              <a:rPr lang="en-US" dirty="0" smtClean="0"/>
              <a:t>American Sycamore</a:t>
            </a:r>
            <a:endParaRPr lang="en-US" dirty="0"/>
          </a:p>
        </p:txBody>
      </p:sp>
      <p:sp>
        <p:nvSpPr>
          <p:cNvPr id="6" name="TextBox 5"/>
          <p:cNvSpPr txBox="1"/>
          <p:nvPr/>
        </p:nvSpPr>
        <p:spPr>
          <a:xfrm>
            <a:off x="304800" y="914400"/>
            <a:ext cx="2743200" cy="1477328"/>
          </a:xfrm>
          <a:prstGeom prst="rect">
            <a:avLst/>
          </a:prstGeom>
          <a:noFill/>
        </p:spPr>
        <p:txBody>
          <a:bodyPr wrap="square" rtlCol="0">
            <a:spAutoFit/>
          </a:bodyPr>
          <a:lstStyle/>
          <a:p>
            <a:r>
              <a:rPr lang="en-US" b="1" dirty="0" smtClean="0">
                <a:solidFill>
                  <a:srgbClr val="00B050"/>
                </a:solidFill>
              </a:rPr>
              <a:t>Number of species in Texas</a:t>
            </a:r>
          </a:p>
          <a:p>
            <a:r>
              <a:rPr lang="en-US" dirty="0" smtClean="0">
                <a:solidFill>
                  <a:srgbClr val="00B050"/>
                </a:solidFill>
              </a:rPr>
              <a:t>Hackberry – 5</a:t>
            </a:r>
          </a:p>
          <a:p>
            <a:r>
              <a:rPr lang="en-US" dirty="0" smtClean="0">
                <a:solidFill>
                  <a:srgbClr val="00B050"/>
                </a:solidFill>
              </a:rPr>
              <a:t>Sweetgum – 1</a:t>
            </a:r>
          </a:p>
          <a:p>
            <a:r>
              <a:rPr lang="en-US" dirty="0" smtClean="0">
                <a:solidFill>
                  <a:srgbClr val="00B050"/>
                </a:solidFill>
              </a:rPr>
              <a:t>Ash -----------12</a:t>
            </a:r>
          </a:p>
          <a:p>
            <a:r>
              <a:rPr lang="en-US" dirty="0" smtClean="0">
                <a:solidFill>
                  <a:srgbClr val="00B050"/>
                </a:solidFill>
              </a:rPr>
              <a:t>Sycamore----2</a:t>
            </a:r>
            <a:endParaRPr lang="en-US" dirty="0">
              <a:solidFill>
                <a:srgbClr val="00B050"/>
              </a:solidFill>
            </a:endParaRPr>
          </a:p>
        </p:txBody>
      </p:sp>
      <p:pic>
        <p:nvPicPr>
          <p:cNvPr id="8" name="Picture 7" descr="hackberry leaf 01a.jpg"/>
          <p:cNvPicPr>
            <a:picLocks noChangeAspect="1"/>
          </p:cNvPicPr>
          <p:nvPr/>
        </p:nvPicPr>
        <p:blipFill>
          <a:blip r:embed="rId3" cstate="print"/>
          <a:stretch>
            <a:fillRect/>
          </a:stretch>
        </p:blipFill>
        <p:spPr>
          <a:xfrm>
            <a:off x="6705600" y="1295400"/>
            <a:ext cx="2118140" cy="1600200"/>
          </a:xfrm>
          <a:prstGeom prst="rect">
            <a:avLst/>
          </a:prstGeom>
        </p:spPr>
      </p:pic>
      <p:sp>
        <p:nvSpPr>
          <p:cNvPr id="9" name="TextBox 8"/>
          <p:cNvSpPr txBox="1"/>
          <p:nvPr/>
        </p:nvSpPr>
        <p:spPr>
          <a:xfrm>
            <a:off x="6781800" y="2971800"/>
            <a:ext cx="2209800" cy="369332"/>
          </a:xfrm>
          <a:prstGeom prst="rect">
            <a:avLst/>
          </a:prstGeom>
          <a:noFill/>
        </p:spPr>
        <p:txBody>
          <a:bodyPr wrap="square" rtlCol="0">
            <a:spAutoFit/>
          </a:bodyPr>
          <a:lstStyle/>
          <a:p>
            <a:r>
              <a:rPr lang="en-US" dirty="0" smtClean="0">
                <a:solidFill>
                  <a:srgbClr val="00B0F0"/>
                </a:solidFill>
              </a:rPr>
              <a:t>Sugarberry Hackberry </a:t>
            </a:r>
            <a:endParaRPr lang="en-US" dirty="0">
              <a:solidFill>
                <a:srgbClr val="00B0F0"/>
              </a:solidFill>
            </a:endParaRPr>
          </a:p>
        </p:txBody>
      </p:sp>
      <p:pic>
        <p:nvPicPr>
          <p:cNvPr id="10" name="Picture 9" descr="sweetgum leaf 01a.jpg"/>
          <p:cNvPicPr>
            <a:picLocks noChangeAspect="1"/>
          </p:cNvPicPr>
          <p:nvPr/>
        </p:nvPicPr>
        <p:blipFill>
          <a:blip r:embed="rId4" cstate="print"/>
          <a:stretch>
            <a:fillRect/>
          </a:stretch>
        </p:blipFill>
        <p:spPr>
          <a:xfrm>
            <a:off x="4572000" y="1066800"/>
            <a:ext cx="1795272" cy="1909864"/>
          </a:xfrm>
          <a:prstGeom prst="rect">
            <a:avLst/>
          </a:prstGeom>
        </p:spPr>
      </p:pic>
      <p:sp>
        <p:nvSpPr>
          <p:cNvPr id="11" name="TextBox 10"/>
          <p:cNvSpPr txBox="1"/>
          <p:nvPr/>
        </p:nvSpPr>
        <p:spPr>
          <a:xfrm>
            <a:off x="4876800" y="2971800"/>
            <a:ext cx="1371600" cy="369332"/>
          </a:xfrm>
          <a:prstGeom prst="rect">
            <a:avLst/>
          </a:prstGeom>
          <a:noFill/>
        </p:spPr>
        <p:txBody>
          <a:bodyPr wrap="square" rtlCol="0">
            <a:spAutoFit/>
          </a:bodyPr>
          <a:lstStyle/>
          <a:p>
            <a:r>
              <a:rPr lang="en-US" dirty="0" smtClean="0">
                <a:solidFill>
                  <a:srgbClr val="00B0F0"/>
                </a:solidFill>
              </a:rPr>
              <a:t>Sweetgum</a:t>
            </a:r>
            <a:endParaRPr lang="en-US" dirty="0">
              <a:solidFill>
                <a:srgbClr val="00B0F0"/>
              </a:solidFill>
            </a:endParaRPr>
          </a:p>
        </p:txBody>
      </p:sp>
      <p:pic>
        <p:nvPicPr>
          <p:cNvPr id="14" name="Picture 13" descr="white ash leaf 01a.jpg"/>
          <p:cNvPicPr>
            <a:picLocks noChangeAspect="1"/>
          </p:cNvPicPr>
          <p:nvPr/>
        </p:nvPicPr>
        <p:blipFill>
          <a:blip r:embed="rId5" cstate="print"/>
          <a:stretch>
            <a:fillRect/>
          </a:stretch>
        </p:blipFill>
        <p:spPr>
          <a:xfrm>
            <a:off x="4191000" y="3657600"/>
            <a:ext cx="2008673" cy="1905000"/>
          </a:xfrm>
          <a:prstGeom prst="rect">
            <a:avLst/>
          </a:prstGeom>
        </p:spPr>
      </p:pic>
      <p:sp>
        <p:nvSpPr>
          <p:cNvPr id="15" name="TextBox 14"/>
          <p:cNvSpPr txBox="1"/>
          <p:nvPr/>
        </p:nvSpPr>
        <p:spPr>
          <a:xfrm>
            <a:off x="4876800" y="5486400"/>
            <a:ext cx="1143000" cy="369332"/>
          </a:xfrm>
          <a:prstGeom prst="rect">
            <a:avLst/>
          </a:prstGeom>
          <a:noFill/>
        </p:spPr>
        <p:txBody>
          <a:bodyPr wrap="square" rtlCol="0">
            <a:spAutoFit/>
          </a:bodyPr>
          <a:lstStyle/>
          <a:p>
            <a:r>
              <a:rPr lang="en-US" dirty="0" smtClean="0">
                <a:solidFill>
                  <a:srgbClr val="00B0F0"/>
                </a:solidFill>
              </a:rPr>
              <a:t>White Ash </a:t>
            </a:r>
            <a:endParaRPr lang="en-US" dirty="0">
              <a:solidFill>
                <a:srgbClr val="00B0F0"/>
              </a:solidFill>
            </a:endParaRPr>
          </a:p>
        </p:txBody>
      </p:sp>
      <p:pic>
        <p:nvPicPr>
          <p:cNvPr id="16" name="Picture 15" descr="green ash leaf 01a.jpg"/>
          <p:cNvPicPr>
            <a:picLocks noChangeAspect="1"/>
          </p:cNvPicPr>
          <p:nvPr/>
        </p:nvPicPr>
        <p:blipFill>
          <a:blip r:embed="rId6" cstate="print"/>
          <a:stretch>
            <a:fillRect/>
          </a:stretch>
        </p:blipFill>
        <p:spPr>
          <a:xfrm>
            <a:off x="6553200" y="3810000"/>
            <a:ext cx="2438400" cy="1424026"/>
          </a:xfrm>
          <a:prstGeom prst="rect">
            <a:avLst/>
          </a:prstGeom>
        </p:spPr>
      </p:pic>
      <p:sp>
        <p:nvSpPr>
          <p:cNvPr id="17" name="TextBox 16"/>
          <p:cNvSpPr txBox="1"/>
          <p:nvPr/>
        </p:nvSpPr>
        <p:spPr>
          <a:xfrm>
            <a:off x="7162800" y="5410200"/>
            <a:ext cx="1219200" cy="369332"/>
          </a:xfrm>
          <a:prstGeom prst="rect">
            <a:avLst/>
          </a:prstGeom>
          <a:noFill/>
        </p:spPr>
        <p:txBody>
          <a:bodyPr wrap="square" rtlCol="0">
            <a:spAutoFit/>
          </a:bodyPr>
          <a:lstStyle/>
          <a:p>
            <a:r>
              <a:rPr lang="en-US" dirty="0" smtClean="0">
                <a:solidFill>
                  <a:srgbClr val="00B0F0"/>
                </a:solidFill>
              </a:rPr>
              <a:t>Green Ash</a:t>
            </a:r>
            <a:endParaRPr lang="en-US" dirty="0">
              <a:solidFill>
                <a:srgbClr val="00B0F0"/>
              </a:solidFill>
            </a:endParaRPr>
          </a:p>
        </p:txBody>
      </p:sp>
      <p:sp>
        <p:nvSpPr>
          <p:cNvPr id="19" name="TextBox 18"/>
          <p:cNvSpPr txBox="1"/>
          <p:nvPr/>
        </p:nvSpPr>
        <p:spPr>
          <a:xfrm>
            <a:off x="2743200" y="2971800"/>
            <a:ext cx="1143000" cy="369332"/>
          </a:xfrm>
          <a:prstGeom prst="rect">
            <a:avLst/>
          </a:prstGeom>
          <a:noFill/>
        </p:spPr>
        <p:txBody>
          <a:bodyPr wrap="square" rtlCol="0">
            <a:spAutoFit/>
          </a:bodyPr>
          <a:lstStyle/>
          <a:p>
            <a:r>
              <a:rPr lang="en-US" dirty="0" smtClean="0">
                <a:solidFill>
                  <a:srgbClr val="00B0F0"/>
                </a:solidFill>
              </a:rPr>
              <a:t>Sycamore</a:t>
            </a:r>
            <a:endParaRPr lang="en-US" dirty="0">
              <a:solidFill>
                <a:srgbClr val="00B0F0"/>
              </a:solidFill>
            </a:endParaRPr>
          </a:p>
        </p:txBody>
      </p:sp>
      <p:pic>
        <p:nvPicPr>
          <p:cNvPr id="20" name="Picture 19" descr="sycamore bowl 01a.jpg"/>
          <p:cNvPicPr>
            <a:picLocks noChangeAspect="1"/>
          </p:cNvPicPr>
          <p:nvPr/>
        </p:nvPicPr>
        <p:blipFill>
          <a:blip r:embed="rId7" cstate="print"/>
          <a:stretch>
            <a:fillRect/>
          </a:stretch>
        </p:blipFill>
        <p:spPr>
          <a:xfrm>
            <a:off x="228600" y="4332986"/>
            <a:ext cx="3048000" cy="2428240"/>
          </a:xfrm>
          <a:prstGeom prst="rect">
            <a:avLst/>
          </a:prstGeom>
        </p:spPr>
      </p:pic>
      <p:sp>
        <p:nvSpPr>
          <p:cNvPr id="21" name="Rectangle 20"/>
          <p:cNvSpPr/>
          <p:nvPr/>
        </p:nvSpPr>
        <p:spPr>
          <a:xfrm>
            <a:off x="3276600" y="5791200"/>
            <a:ext cx="1142999" cy="914400"/>
          </a:xfrm>
          <a:prstGeom prst="rect">
            <a:avLst/>
          </a:prstGeom>
        </p:spPr>
        <p:txBody>
          <a:bodyPr wrap="square">
            <a:spAutoFit/>
          </a:bodyPr>
          <a:lstStyle/>
          <a:p>
            <a:pPr algn="ctr"/>
            <a:r>
              <a:rPr lang="en-US" dirty="0" smtClean="0">
                <a:solidFill>
                  <a:srgbClr val="C00000"/>
                </a:solidFill>
              </a:rPr>
              <a:t>Sycamore Carved Bowl</a:t>
            </a:r>
            <a:endParaRPr lang="en-US"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ckberry range 01a.jpg"/>
          <p:cNvPicPr>
            <a:picLocks noChangeAspect="1"/>
          </p:cNvPicPr>
          <p:nvPr/>
        </p:nvPicPr>
        <p:blipFill>
          <a:blip r:embed="rId2" cstate="print"/>
          <a:stretch>
            <a:fillRect/>
          </a:stretch>
        </p:blipFill>
        <p:spPr>
          <a:xfrm>
            <a:off x="7924800" y="76200"/>
            <a:ext cx="1089852" cy="1037539"/>
          </a:xfrm>
          <a:prstGeom prst="rect">
            <a:avLst/>
          </a:prstGeom>
        </p:spPr>
      </p:pic>
      <p:sp>
        <p:nvSpPr>
          <p:cNvPr id="2" name="Title 1"/>
          <p:cNvSpPr>
            <a:spLocks noGrp="1"/>
          </p:cNvSpPr>
          <p:nvPr>
            <p:ph type="title"/>
          </p:nvPr>
        </p:nvSpPr>
        <p:spPr>
          <a:xfrm>
            <a:off x="2286000" y="76200"/>
            <a:ext cx="5029200" cy="792162"/>
          </a:xfrm>
        </p:spPr>
        <p:txBody>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32</a:t>
            </a:fld>
            <a:endParaRPr lang="en-US" dirty="0"/>
          </a:p>
        </p:txBody>
      </p:sp>
      <p:sp>
        <p:nvSpPr>
          <p:cNvPr id="4" name="TextBox 3"/>
          <p:cNvSpPr txBox="1"/>
          <p:nvPr/>
        </p:nvSpPr>
        <p:spPr>
          <a:xfrm>
            <a:off x="304800" y="990600"/>
            <a:ext cx="7391400" cy="4832092"/>
          </a:xfrm>
          <a:prstGeom prst="rect">
            <a:avLst/>
          </a:prstGeom>
          <a:noFill/>
        </p:spPr>
        <p:txBody>
          <a:bodyPr wrap="square" rtlCol="0">
            <a:spAutoFit/>
          </a:bodyPr>
          <a:lstStyle/>
          <a:p>
            <a:r>
              <a:rPr lang="en-US" sz="2000" b="1" dirty="0" smtClean="0">
                <a:solidFill>
                  <a:srgbClr val="0000FF"/>
                </a:solidFill>
              </a:rPr>
              <a:t>Sugarberry Hackberry - </a:t>
            </a:r>
            <a:r>
              <a:rPr lang="en-US" sz="2000" dirty="0" err="1" smtClean="0">
                <a:solidFill>
                  <a:srgbClr val="E3690D"/>
                </a:solidFill>
              </a:rPr>
              <a:t>Celtis</a:t>
            </a:r>
            <a:r>
              <a:rPr lang="en-US" sz="2000" dirty="0" smtClean="0">
                <a:solidFill>
                  <a:srgbClr val="E3690D"/>
                </a:solidFill>
              </a:rPr>
              <a:t> laevigata</a:t>
            </a:r>
            <a:r>
              <a:rPr lang="en-US" sz="2000" b="1" dirty="0" smtClean="0">
                <a:solidFill>
                  <a:srgbClr val="E3690D"/>
                </a:solidFill>
              </a:rPr>
              <a:t> </a:t>
            </a:r>
            <a:r>
              <a:rPr lang="en-US" dirty="0" smtClean="0"/>
              <a:t>is one of the most common trees in the eastern third of Texas.  The wood is soft, weak, with distinct annual rings and is similar to Elm in texture and structure.  Decays easily when left exposed to weather. The heartwood is light brown to gray, the wide sapwood is a contrasting light yellow.  Susceptible to blue-gray fungal staining if not processed promptly.  Grain is usually straight or occasionally slightly interlocked, with a close-grained, very coarse uneven texture.  Responds superbly to steam bending. Glues, turns, stains, and finishes well. Can have a mild odor when worked.</a:t>
            </a:r>
          </a:p>
          <a:p>
            <a:endParaRPr lang="en-US" dirty="0" smtClean="0"/>
          </a:p>
          <a:p>
            <a:r>
              <a:rPr lang="en-US" dirty="0" smtClean="0"/>
              <a:t>In terms of outward appearance, Hackberry bears a close resemblance to ash; anatomically, however, it’s closest to elm, with the pores arranged in wavy tangential bands, which is characteristic of the elms. Hackberry is reputed to among the very best woods for steam bending among hardwoods native to the United States and Canada.  The wood is used occasionally for flooring, and furniture, but chiefly for firewood.  Also used for boxes/crates, veneer, turned objects, and bent parts</a:t>
            </a:r>
            <a:endParaRPr lang="en-US" dirty="0"/>
          </a:p>
        </p:txBody>
      </p:sp>
      <p:pic>
        <p:nvPicPr>
          <p:cNvPr id="8" name="Picture 7" descr="hackberry wood  01a.jpg"/>
          <p:cNvPicPr>
            <a:picLocks noChangeAspect="1"/>
          </p:cNvPicPr>
          <p:nvPr/>
        </p:nvPicPr>
        <p:blipFill>
          <a:blip r:embed="rId3" cstate="print"/>
          <a:stretch>
            <a:fillRect/>
          </a:stretch>
        </p:blipFill>
        <p:spPr>
          <a:xfrm>
            <a:off x="7772400" y="1295400"/>
            <a:ext cx="1219200" cy="1219200"/>
          </a:xfrm>
          <a:prstGeom prst="rect">
            <a:avLst/>
          </a:prstGeom>
        </p:spPr>
      </p:pic>
      <p:pic>
        <p:nvPicPr>
          <p:cNvPr id="9" name="Picture 8" descr="hackberry wood  01b.jpg"/>
          <p:cNvPicPr>
            <a:picLocks noChangeAspect="1"/>
          </p:cNvPicPr>
          <p:nvPr/>
        </p:nvPicPr>
        <p:blipFill>
          <a:blip r:embed="rId4" cstate="print"/>
          <a:stretch>
            <a:fillRect/>
          </a:stretch>
        </p:blipFill>
        <p:spPr>
          <a:xfrm>
            <a:off x="7772400" y="3886199"/>
            <a:ext cx="1219200" cy="1213104"/>
          </a:xfrm>
          <a:prstGeom prst="rect">
            <a:avLst/>
          </a:prstGeom>
        </p:spPr>
      </p:pic>
      <p:pic>
        <p:nvPicPr>
          <p:cNvPr id="10" name="Picture 9" descr="hackberry wood  01c.jpg"/>
          <p:cNvPicPr>
            <a:picLocks noChangeAspect="1"/>
          </p:cNvPicPr>
          <p:nvPr/>
        </p:nvPicPr>
        <p:blipFill>
          <a:blip r:embed="rId5" cstate="print"/>
          <a:stretch>
            <a:fillRect/>
          </a:stretch>
        </p:blipFill>
        <p:spPr>
          <a:xfrm>
            <a:off x="7772400" y="2590800"/>
            <a:ext cx="1219200" cy="1219200"/>
          </a:xfrm>
          <a:prstGeom prst="rect">
            <a:avLst/>
          </a:prstGeom>
        </p:spPr>
      </p:pic>
      <p:pic>
        <p:nvPicPr>
          <p:cNvPr id="11" name="Picture 10" descr="hackberry vase 01a.jpg"/>
          <p:cNvPicPr>
            <a:picLocks noChangeAspect="1"/>
          </p:cNvPicPr>
          <p:nvPr/>
        </p:nvPicPr>
        <p:blipFill>
          <a:blip r:embed="rId6" cstate="print"/>
          <a:stretch>
            <a:fillRect/>
          </a:stretch>
        </p:blipFill>
        <p:spPr>
          <a:xfrm>
            <a:off x="7086600" y="5508734"/>
            <a:ext cx="1264920" cy="1190770"/>
          </a:xfrm>
          <a:prstGeom prst="rect">
            <a:avLst/>
          </a:prstGeom>
        </p:spPr>
      </p:pic>
      <p:pic>
        <p:nvPicPr>
          <p:cNvPr id="12" name="Picture 11" descr="hackberry bowl 01b.jpg"/>
          <p:cNvPicPr>
            <a:picLocks noChangeAspect="1"/>
          </p:cNvPicPr>
          <p:nvPr/>
        </p:nvPicPr>
        <p:blipFill>
          <a:blip r:embed="rId7" cstate="print"/>
          <a:stretch>
            <a:fillRect/>
          </a:stretch>
        </p:blipFill>
        <p:spPr>
          <a:xfrm>
            <a:off x="4114800" y="5562600"/>
            <a:ext cx="2363274" cy="1118616"/>
          </a:xfrm>
          <a:prstGeom prst="rect">
            <a:avLst/>
          </a:prstGeom>
        </p:spPr>
      </p:pic>
      <p:pic>
        <p:nvPicPr>
          <p:cNvPr id="13" name="Picture 12" descr="hackberry bowl 01a.jpg"/>
          <p:cNvPicPr>
            <a:picLocks noChangeAspect="1"/>
          </p:cNvPicPr>
          <p:nvPr/>
        </p:nvPicPr>
        <p:blipFill>
          <a:blip r:embed="rId8" cstate="print"/>
          <a:stretch>
            <a:fillRect/>
          </a:stretch>
        </p:blipFill>
        <p:spPr>
          <a:xfrm>
            <a:off x="381000" y="5715000"/>
            <a:ext cx="1707232" cy="9845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5029200" cy="762000"/>
          </a:xfrm>
        </p:spPr>
        <p:txBody>
          <a:bodyPr>
            <a:normAutofit/>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33</a:t>
            </a:fld>
            <a:endParaRPr lang="en-US" dirty="0"/>
          </a:p>
        </p:txBody>
      </p:sp>
      <p:sp>
        <p:nvSpPr>
          <p:cNvPr id="4" name="TextBox 3"/>
          <p:cNvSpPr txBox="1"/>
          <p:nvPr/>
        </p:nvSpPr>
        <p:spPr>
          <a:xfrm>
            <a:off x="304800" y="914400"/>
            <a:ext cx="7086600" cy="4832092"/>
          </a:xfrm>
          <a:prstGeom prst="rect">
            <a:avLst/>
          </a:prstGeom>
          <a:noFill/>
        </p:spPr>
        <p:txBody>
          <a:bodyPr wrap="square" rtlCol="0">
            <a:spAutoFit/>
          </a:bodyPr>
          <a:lstStyle/>
          <a:p>
            <a:r>
              <a:rPr lang="en-US" sz="2000" b="1" dirty="0" smtClean="0">
                <a:solidFill>
                  <a:srgbClr val="0000FF"/>
                </a:solidFill>
              </a:rPr>
              <a:t>Sweetgum</a:t>
            </a:r>
            <a:r>
              <a:rPr lang="en-US" dirty="0" smtClean="0"/>
              <a:t> - </a:t>
            </a:r>
            <a:r>
              <a:rPr lang="en-US" dirty="0" smtClean="0">
                <a:solidFill>
                  <a:srgbClr val="E3690D"/>
                </a:solidFill>
              </a:rPr>
              <a:t>Liquidambar styraciflua:  </a:t>
            </a:r>
            <a:r>
              <a:rPr lang="en-US" dirty="0" smtClean="0"/>
              <a:t>Sweetgum is one of the most common hardwood trees in the East Texas Piney woods.  The wood is moderately heavy, hard, close grained, and not durable on exposure.  The sapwood is creamy white with gray to reddish-brown heartwood.  This suggest the name red gum and is not present to any appreciable extent in logs under 16 inches in diameter.  The grain is irregular, interlocking, but with a very fine uniform texture and takes a satiny finish well.  These  qualities, plus its availability, size, and quick growth rate, make Sweetgum the leading commercial hardwood species in East Texas.  The wood turns, glues, stains and finishes well.  Responds moderately well to steam bending.  Sweetgums woody thorny fruits or “balls” can be a problem.  The vanilla-scented resin of the sap is often made into chewing gum,  therefore the name Sweetgum. The wood tends to warp and twist when dried. </a:t>
            </a:r>
          </a:p>
          <a:p>
            <a:endParaRPr lang="en-US" dirty="0" smtClean="0"/>
          </a:p>
          <a:p>
            <a:r>
              <a:rPr lang="en-US" dirty="0" smtClean="0"/>
              <a:t>The wood is extensively used for flooring, turning, interior finish, cabinet work, plywood,  paper pulp, and veneers and for baskets of all kinds. </a:t>
            </a:r>
          </a:p>
        </p:txBody>
      </p:sp>
      <p:pic>
        <p:nvPicPr>
          <p:cNvPr id="6" name="Picture 5" descr="sweetgum wood 01a.jpg"/>
          <p:cNvPicPr>
            <a:picLocks noChangeAspect="1"/>
          </p:cNvPicPr>
          <p:nvPr/>
        </p:nvPicPr>
        <p:blipFill>
          <a:blip r:embed="rId2" cstate="print"/>
          <a:stretch>
            <a:fillRect/>
          </a:stretch>
        </p:blipFill>
        <p:spPr>
          <a:xfrm>
            <a:off x="7391400" y="2133600"/>
            <a:ext cx="1600200" cy="1600200"/>
          </a:xfrm>
          <a:prstGeom prst="rect">
            <a:avLst/>
          </a:prstGeom>
        </p:spPr>
      </p:pic>
      <p:pic>
        <p:nvPicPr>
          <p:cNvPr id="7" name="Picture 6" descr="sweetgum range 01a.jpg"/>
          <p:cNvPicPr>
            <a:picLocks noChangeAspect="1"/>
          </p:cNvPicPr>
          <p:nvPr/>
        </p:nvPicPr>
        <p:blipFill>
          <a:blip r:embed="rId3" cstate="print"/>
          <a:stretch>
            <a:fillRect/>
          </a:stretch>
        </p:blipFill>
        <p:spPr>
          <a:xfrm>
            <a:off x="7772400" y="152399"/>
            <a:ext cx="1295400" cy="1250061"/>
          </a:xfrm>
          <a:prstGeom prst="rect">
            <a:avLst/>
          </a:prstGeom>
        </p:spPr>
      </p:pic>
      <p:pic>
        <p:nvPicPr>
          <p:cNvPr id="8" name="Picture 7" descr="sweetgum bowl 01a.jpg"/>
          <p:cNvPicPr>
            <a:picLocks noChangeAspect="1"/>
          </p:cNvPicPr>
          <p:nvPr/>
        </p:nvPicPr>
        <p:blipFill>
          <a:blip r:embed="rId4" cstate="print"/>
          <a:stretch>
            <a:fillRect/>
          </a:stretch>
        </p:blipFill>
        <p:spPr>
          <a:xfrm>
            <a:off x="3733800" y="5691976"/>
            <a:ext cx="1609344" cy="1047810"/>
          </a:xfrm>
          <a:prstGeom prst="rect">
            <a:avLst/>
          </a:prstGeom>
        </p:spPr>
      </p:pic>
      <p:pic>
        <p:nvPicPr>
          <p:cNvPr id="9" name="Picture 8" descr="sweetgum bowl 01b.jpg"/>
          <p:cNvPicPr>
            <a:picLocks noChangeAspect="1"/>
          </p:cNvPicPr>
          <p:nvPr/>
        </p:nvPicPr>
        <p:blipFill>
          <a:blip r:embed="rId5" cstate="print"/>
          <a:stretch>
            <a:fillRect/>
          </a:stretch>
        </p:blipFill>
        <p:spPr>
          <a:xfrm>
            <a:off x="7239000" y="5082286"/>
            <a:ext cx="1905000" cy="1327150"/>
          </a:xfrm>
          <a:prstGeom prst="rect">
            <a:avLst/>
          </a:prstGeom>
        </p:spPr>
      </p:pic>
      <p:pic>
        <p:nvPicPr>
          <p:cNvPr id="10" name="Picture 9" descr="sweetgum bowl 01n.jpg"/>
          <p:cNvPicPr>
            <a:picLocks noChangeAspect="1"/>
          </p:cNvPicPr>
          <p:nvPr/>
        </p:nvPicPr>
        <p:blipFill>
          <a:blip r:embed="rId6" cstate="print"/>
          <a:stretch>
            <a:fillRect/>
          </a:stretch>
        </p:blipFill>
        <p:spPr>
          <a:xfrm>
            <a:off x="457200" y="5675630"/>
            <a:ext cx="1371600" cy="10744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5105400" cy="762000"/>
          </a:xfrm>
        </p:spPr>
        <p:txBody>
          <a:bodyPr>
            <a:normAutofit/>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34</a:t>
            </a:fld>
            <a:endParaRPr lang="en-US" dirty="0"/>
          </a:p>
        </p:txBody>
      </p:sp>
      <p:sp>
        <p:nvSpPr>
          <p:cNvPr id="4" name="TextBox 3"/>
          <p:cNvSpPr txBox="1"/>
          <p:nvPr/>
        </p:nvSpPr>
        <p:spPr>
          <a:xfrm>
            <a:off x="228600" y="838200"/>
            <a:ext cx="7696200" cy="6016288"/>
          </a:xfrm>
          <a:prstGeom prst="rect">
            <a:avLst/>
          </a:prstGeom>
          <a:noFill/>
        </p:spPr>
        <p:txBody>
          <a:bodyPr wrap="square" rtlCol="0">
            <a:spAutoFit/>
          </a:bodyPr>
          <a:lstStyle/>
          <a:p>
            <a:r>
              <a:rPr lang="en-US" dirty="0" smtClean="0"/>
              <a:t>Ash Wood is heavy, hard, rather strong, brittle, and coarse-grained. Green  and White Ash has excellent shock resistance, and along with Hickory, it is one of the most commonly used hardwoods for tool handles in North America—particularly in shovels and hammers where toughness and impact resistance is important.</a:t>
            </a:r>
          </a:p>
          <a:p>
            <a:endParaRPr lang="en-US" dirty="0" smtClean="0"/>
          </a:p>
          <a:p>
            <a:r>
              <a:rPr lang="en-US" sz="2000" dirty="0" smtClean="0">
                <a:solidFill>
                  <a:srgbClr val="0000FF"/>
                </a:solidFill>
              </a:rPr>
              <a:t>Green Ash </a:t>
            </a:r>
            <a:r>
              <a:rPr lang="en-US" dirty="0" smtClean="0">
                <a:solidFill>
                  <a:srgbClr val="E3690D"/>
                </a:solidFill>
              </a:rPr>
              <a:t>- Fraxinus pennsylvanica:  </a:t>
            </a:r>
            <a:r>
              <a:rPr lang="en-US" dirty="0" smtClean="0"/>
              <a:t>The wood is heavier and somewhat more brittle than White Ash but is generally used for the same purposes. </a:t>
            </a:r>
          </a:p>
          <a:p>
            <a:endParaRPr lang="en-US" dirty="0" smtClean="0"/>
          </a:p>
          <a:p>
            <a:r>
              <a:rPr lang="en-US" dirty="0" smtClean="0">
                <a:solidFill>
                  <a:srgbClr val="0000FF"/>
                </a:solidFill>
              </a:rPr>
              <a:t>White Ash </a:t>
            </a:r>
            <a:r>
              <a:rPr lang="en-US" dirty="0" smtClean="0">
                <a:solidFill>
                  <a:srgbClr val="E3690D"/>
                </a:solidFill>
              </a:rPr>
              <a:t>- Fraxinus americana:  </a:t>
            </a:r>
            <a:r>
              <a:rPr lang="en-US" dirty="0" smtClean="0"/>
              <a:t>The wood of white ash is extremely valuable because of its toughness and elasticity.  The wood is whitish with a light brownish heartwood and distinct growth rings.  The wood is heavy and hard with a nice straight grain with makes it easy to split as firewood.  The wood is open-grained, with distinctive rows of tiny open pores the show up even when it is painted. </a:t>
            </a:r>
          </a:p>
          <a:p>
            <a:endParaRPr lang="en-US" dirty="0" smtClean="0"/>
          </a:p>
          <a:p>
            <a:r>
              <a:rPr lang="en-US" dirty="0" smtClean="0"/>
              <a:t>It is preferred for turned objects, small tool handles, athletic equipment, baseball bats, and agricultural implements, and is used extensively for furniture and interior trim.  Ash as a cabinet wood and veneer has come into its own.  Ash has superb steam bending characteristics. The wood can yellow with age.  Indians used the straight branches for arrows and the wood was also good for bows.</a:t>
            </a:r>
            <a:endParaRPr lang="en-US" dirty="0"/>
          </a:p>
        </p:txBody>
      </p:sp>
      <p:sp>
        <p:nvSpPr>
          <p:cNvPr id="7" name="TextBox 6"/>
          <p:cNvSpPr txBox="1"/>
          <p:nvPr/>
        </p:nvSpPr>
        <p:spPr>
          <a:xfrm>
            <a:off x="7924800" y="5638800"/>
            <a:ext cx="1219200" cy="646331"/>
          </a:xfrm>
          <a:prstGeom prst="rect">
            <a:avLst/>
          </a:prstGeom>
          <a:noFill/>
        </p:spPr>
        <p:txBody>
          <a:bodyPr wrap="square" rtlCol="0">
            <a:spAutoFit/>
          </a:bodyPr>
          <a:lstStyle/>
          <a:p>
            <a:pPr algn="ctr"/>
            <a:r>
              <a:rPr lang="en-US" dirty="0" smtClean="0">
                <a:solidFill>
                  <a:srgbClr val="00B0F0"/>
                </a:solidFill>
              </a:rPr>
              <a:t>White Ash range</a:t>
            </a:r>
            <a:endParaRPr lang="en-US" dirty="0">
              <a:solidFill>
                <a:srgbClr val="00B0F0"/>
              </a:solidFill>
            </a:endParaRPr>
          </a:p>
        </p:txBody>
      </p:sp>
      <p:pic>
        <p:nvPicPr>
          <p:cNvPr id="8" name="Picture 7" descr="green ash range 01a.jpg"/>
          <p:cNvPicPr>
            <a:picLocks noChangeAspect="1"/>
          </p:cNvPicPr>
          <p:nvPr/>
        </p:nvPicPr>
        <p:blipFill>
          <a:blip r:embed="rId2" cstate="print"/>
          <a:stretch>
            <a:fillRect/>
          </a:stretch>
        </p:blipFill>
        <p:spPr>
          <a:xfrm>
            <a:off x="7935855" y="152400"/>
            <a:ext cx="1105492" cy="1066800"/>
          </a:xfrm>
          <a:prstGeom prst="rect">
            <a:avLst/>
          </a:prstGeom>
        </p:spPr>
      </p:pic>
      <p:sp>
        <p:nvSpPr>
          <p:cNvPr id="9" name="Rectangle 8"/>
          <p:cNvSpPr/>
          <p:nvPr/>
        </p:nvSpPr>
        <p:spPr>
          <a:xfrm>
            <a:off x="7924800" y="1371600"/>
            <a:ext cx="1219200" cy="646331"/>
          </a:xfrm>
          <a:prstGeom prst="rect">
            <a:avLst/>
          </a:prstGeom>
        </p:spPr>
        <p:txBody>
          <a:bodyPr wrap="square">
            <a:spAutoFit/>
          </a:bodyPr>
          <a:lstStyle/>
          <a:p>
            <a:pPr algn="ctr"/>
            <a:r>
              <a:rPr lang="en-US" dirty="0" smtClean="0">
                <a:solidFill>
                  <a:srgbClr val="00B0F0"/>
                </a:solidFill>
              </a:rPr>
              <a:t>Green Ash range</a:t>
            </a:r>
            <a:endParaRPr lang="en-US" dirty="0">
              <a:solidFill>
                <a:srgbClr val="00B0F0"/>
              </a:solidFill>
            </a:endParaRPr>
          </a:p>
        </p:txBody>
      </p:sp>
      <p:pic>
        <p:nvPicPr>
          <p:cNvPr id="11" name="Picture 10" descr="ash bowl 01b.jpg"/>
          <p:cNvPicPr>
            <a:picLocks noChangeAspect="1"/>
          </p:cNvPicPr>
          <p:nvPr/>
        </p:nvPicPr>
        <p:blipFill>
          <a:blip r:embed="rId3" cstate="print"/>
          <a:stretch>
            <a:fillRect/>
          </a:stretch>
        </p:blipFill>
        <p:spPr>
          <a:xfrm>
            <a:off x="7848600" y="3537857"/>
            <a:ext cx="1191768" cy="851263"/>
          </a:xfrm>
          <a:prstGeom prst="rect">
            <a:avLst/>
          </a:prstGeom>
        </p:spPr>
      </p:pic>
      <p:pic>
        <p:nvPicPr>
          <p:cNvPr id="10" name="Picture 9" descr="ash bowl 01a.jpg"/>
          <p:cNvPicPr>
            <a:picLocks noChangeAspect="1"/>
          </p:cNvPicPr>
          <p:nvPr/>
        </p:nvPicPr>
        <p:blipFill>
          <a:blip r:embed="rId4" cstate="print"/>
          <a:stretch>
            <a:fillRect/>
          </a:stretch>
        </p:blipFill>
        <p:spPr>
          <a:xfrm>
            <a:off x="7909854" y="2362200"/>
            <a:ext cx="1118322" cy="685800"/>
          </a:xfrm>
          <a:prstGeom prst="rect">
            <a:avLst/>
          </a:prstGeom>
        </p:spPr>
      </p:pic>
      <p:pic>
        <p:nvPicPr>
          <p:cNvPr id="6" name="Picture 5" descr="white ash range 01a.jpg"/>
          <p:cNvPicPr>
            <a:picLocks noChangeAspect="1"/>
          </p:cNvPicPr>
          <p:nvPr/>
        </p:nvPicPr>
        <p:blipFill>
          <a:blip r:embed="rId5" cstate="print"/>
          <a:stretch>
            <a:fillRect/>
          </a:stretch>
        </p:blipFill>
        <p:spPr>
          <a:xfrm>
            <a:off x="7886107" y="4495801"/>
            <a:ext cx="1105492" cy="10668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5029200" cy="762000"/>
          </a:xfrm>
        </p:spPr>
        <p:txBody>
          <a:bodyPr>
            <a:normAutofit/>
          </a:bodyPr>
          <a:lstStyle/>
          <a:p>
            <a:r>
              <a:rPr lang="en-US" b="1" dirty="0" smtClean="0">
                <a:solidFill>
                  <a:srgbClr val="FF0000"/>
                </a:solidFill>
              </a:rPr>
              <a:t>Other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35</a:t>
            </a:fld>
            <a:endParaRPr lang="en-US" dirty="0"/>
          </a:p>
        </p:txBody>
      </p:sp>
      <p:pic>
        <p:nvPicPr>
          <p:cNvPr id="7" name="Picture 6" descr="sycamore range 01a.jpg"/>
          <p:cNvPicPr>
            <a:picLocks noChangeAspect="1"/>
          </p:cNvPicPr>
          <p:nvPr/>
        </p:nvPicPr>
        <p:blipFill>
          <a:blip r:embed="rId2" cstate="print"/>
          <a:stretch>
            <a:fillRect/>
          </a:stretch>
        </p:blipFill>
        <p:spPr>
          <a:xfrm>
            <a:off x="7772400" y="152400"/>
            <a:ext cx="1219200" cy="1139952"/>
          </a:xfrm>
          <a:prstGeom prst="rect">
            <a:avLst/>
          </a:prstGeom>
        </p:spPr>
      </p:pic>
      <p:sp>
        <p:nvSpPr>
          <p:cNvPr id="8" name="TextBox 7"/>
          <p:cNvSpPr txBox="1"/>
          <p:nvPr/>
        </p:nvSpPr>
        <p:spPr>
          <a:xfrm>
            <a:off x="7848600" y="1295400"/>
            <a:ext cx="1143000" cy="646331"/>
          </a:xfrm>
          <a:prstGeom prst="rect">
            <a:avLst/>
          </a:prstGeom>
          <a:noFill/>
        </p:spPr>
        <p:txBody>
          <a:bodyPr wrap="square" rtlCol="0">
            <a:spAutoFit/>
          </a:bodyPr>
          <a:lstStyle/>
          <a:p>
            <a:pPr algn="ctr"/>
            <a:r>
              <a:rPr lang="en-US" dirty="0" smtClean="0">
                <a:solidFill>
                  <a:srgbClr val="00B0F0"/>
                </a:solidFill>
              </a:rPr>
              <a:t>Sycamore range</a:t>
            </a:r>
            <a:endParaRPr lang="en-US" dirty="0">
              <a:solidFill>
                <a:srgbClr val="00B0F0"/>
              </a:solidFill>
            </a:endParaRPr>
          </a:p>
        </p:txBody>
      </p:sp>
      <p:sp>
        <p:nvSpPr>
          <p:cNvPr id="10" name="Rectangle 9"/>
          <p:cNvSpPr/>
          <p:nvPr/>
        </p:nvSpPr>
        <p:spPr>
          <a:xfrm>
            <a:off x="228600" y="838200"/>
            <a:ext cx="7239000" cy="4555093"/>
          </a:xfrm>
          <a:prstGeom prst="rect">
            <a:avLst/>
          </a:prstGeom>
        </p:spPr>
        <p:txBody>
          <a:bodyPr wrap="square">
            <a:spAutoFit/>
          </a:bodyPr>
          <a:lstStyle/>
          <a:p>
            <a:r>
              <a:rPr lang="en-US" sz="2000" b="1" dirty="0" smtClean="0">
                <a:solidFill>
                  <a:srgbClr val="0000FF"/>
                </a:solidFill>
              </a:rPr>
              <a:t>American Sycamore </a:t>
            </a:r>
            <a:r>
              <a:rPr lang="en-US" dirty="0" smtClean="0">
                <a:solidFill>
                  <a:srgbClr val="E3690D"/>
                </a:solidFill>
              </a:rPr>
              <a:t>- Platanus occidentalis:   </a:t>
            </a:r>
            <a:r>
              <a:rPr lang="en-US" dirty="0" smtClean="0"/>
              <a:t>Similar to maple, the wood of Sycamore trees is predominantly comprised of the sapwood, with some darker heartwood streaks also found in most boards.  The sapwood is white to light tan, while the heartwood is a darker reddish brown. Sycamore also has very distinct ray flecks present on quartersawn surfaces - giving it a freckled appearance—and it is sometimes even called “Lacewood.”  Sycamore has a fine and even texture that is very similar to maple. The grain is interlocked. Overall, Sycamore works easily with both hand and machine tools, though the interlocked grain can be troublesome in surfacing and machining operations at times. Sycamore turns, glues, and finishes well. Responds poorly to steam bending. Sycamore lumber is bad about twisting and racking due to moisture changes. </a:t>
            </a:r>
          </a:p>
          <a:p>
            <a:endParaRPr lang="en-US" dirty="0" smtClean="0"/>
          </a:p>
          <a:p>
            <a:r>
              <a:rPr lang="en-US" dirty="0" smtClean="0"/>
              <a:t>The wood is used for Veneer, plywood,  interior trim, pallets/crates, flooring, furniture, particleboard, paper (pulpwood), tool handles, and other turned objects.</a:t>
            </a:r>
            <a:endParaRPr lang="en-US" dirty="0"/>
          </a:p>
        </p:txBody>
      </p:sp>
      <p:pic>
        <p:nvPicPr>
          <p:cNvPr id="15" name="Picture 14" descr="sycamore board 01a.jpg"/>
          <p:cNvPicPr>
            <a:picLocks noChangeAspect="1"/>
          </p:cNvPicPr>
          <p:nvPr/>
        </p:nvPicPr>
        <p:blipFill>
          <a:blip r:embed="rId3" cstate="print"/>
          <a:stretch>
            <a:fillRect/>
          </a:stretch>
        </p:blipFill>
        <p:spPr>
          <a:xfrm>
            <a:off x="7391400" y="1981200"/>
            <a:ext cx="1600200" cy="1600200"/>
          </a:xfrm>
          <a:prstGeom prst="rect">
            <a:avLst/>
          </a:prstGeom>
        </p:spPr>
      </p:pic>
      <p:pic>
        <p:nvPicPr>
          <p:cNvPr id="18" name="Picture 17" descr="sycamore bowl 01k.jpg"/>
          <p:cNvPicPr>
            <a:picLocks noChangeAspect="1"/>
          </p:cNvPicPr>
          <p:nvPr/>
        </p:nvPicPr>
        <p:blipFill>
          <a:blip r:embed="rId4" cstate="print"/>
          <a:stretch>
            <a:fillRect/>
          </a:stretch>
        </p:blipFill>
        <p:spPr>
          <a:xfrm>
            <a:off x="7405116" y="3657600"/>
            <a:ext cx="1618488" cy="2743200"/>
          </a:xfrm>
          <a:prstGeom prst="rect">
            <a:avLst/>
          </a:prstGeom>
        </p:spPr>
      </p:pic>
      <p:pic>
        <p:nvPicPr>
          <p:cNvPr id="17" name="Picture 16" descr="sycamore bowl 01b.jpg"/>
          <p:cNvPicPr>
            <a:picLocks noChangeAspect="1"/>
          </p:cNvPicPr>
          <p:nvPr/>
        </p:nvPicPr>
        <p:blipFill>
          <a:blip r:embed="rId5" cstate="print"/>
          <a:stretch>
            <a:fillRect/>
          </a:stretch>
        </p:blipFill>
        <p:spPr>
          <a:xfrm>
            <a:off x="2286000" y="5334000"/>
            <a:ext cx="2383126" cy="1244600"/>
          </a:xfrm>
          <a:prstGeom prst="rect">
            <a:avLst/>
          </a:prstGeom>
        </p:spPr>
      </p:pic>
      <p:pic>
        <p:nvPicPr>
          <p:cNvPr id="19" name="Picture 18" descr="sycamore bowl 01n.jpg"/>
          <p:cNvPicPr>
            <a:picLocks noChangeAspect="1"/>
          </p:cNvPicPr>
          <p:nvPr/>
        </p:nvPicPr>
        <p:blipFill>
          <a:blip r:embed="rId6" cstate="print"/>
          <a:stretch>
            <a:fillRect/>
          </a:stretch>
        </p:blipFill>
        <p:spPr>
          <a:xfrm>
            <a:off x="4876800" y="5193284"/>
            <a:ext cx="2438400" cy="140614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486400" cy="838200"/>
          </a:xfrm>
        </p:spPr>
        <p:txBody>
          <a:bodyPr>
            <a:normAutofit/>
          </a:bodyPr>
          <a:lstStyle/>
          <a:p>
            <a:r>
              <a:rPr lang="en-US" b="1" dirty="0" smtClean="0">
                <a:solidFill>
                  <a:srgbClr val="FF0000"/>
                </a:solidFill>
              </a:rPr>
              <a:t>Colored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36</a:t>
            </a:fld>
            <a:endParaRPr lang="en-US" dirty="0"/>
          </a:p>
        </p:txBody>
      </p:sp>
      <p:sp>
        <p:nvSpPr>
          <p:cNvPr id="6" name="Rectangle 5"/>
          <p:cNvSpPr/>
          <p:nvPr/>
        </p:nvSpPr>
        <p:spPr>
          <a:xfrm>
            <a:off x="381000" y="990600"/>
            <a:ext cx="2819400" cy="1477328"/>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Walnut - 5</a:t>
            </a:r>
          </a:p>
          <a:p>
            <a:r>
              <a:rPr lang="en-US" dirty="0" smtClean="0">
                <a:solidFill>
                  <a:srgbClr val="00B050"/>
                </a:solidFill>
              </a:rPr>
              <a:t>Redcedar - 4 </a:t>
            </a:r>
          </a:p>
          <a:p>
            <a:r>
              <a:rPr lang="en-US" dirty="0" smtClean="0">
                <a:solidFill>
                  <a:srgbClr val="00B050"/>
                </a:solidFill>
              </a:rPr>
              <a:t>Bois-d’-arc - 1</a:t>
            </a:r>
          </a:p>
          <a:p>
            <a:r>
              <a:rPr lang="en-US" dirty="0" smtClean="0">
                <a:solidFill>
                  <a:srgbClr val="00B050"/>
                </a:solidFill>
              </a:rPr>
              <a:t>Mulberry - 4</a:t>
            </a:r>
            <a:endParaRPr lang="en-US" dirty="0"/>
          </a:p>
        </p:txBody>
      </p:sp>
      <p:sp>
        <p:nvSpPr>
          <p:cNvPr id="8" name="TextBox 7"/>
          <p:cNvSpPr txBox="1"/>
          <p:nvPr/>
        </p:nvSpPr>
        <p:spPr>
          <a:xfrm>
            <a:off x="381000" y="2667000"/>
            <a:ext cx="2590800" cy="1200329"/>
          </a:xfrm>
          <a:prstGeom prst="rect">
            <a:avLst/>
          </a:prstGeom>
          <a:noFill/>
        </p:spPr>
        <p:txBody>
          <a:bodyPr wrap="square" rtlCol="0">
            <a:spAutoFit/>
          </a:bodyPr>
          <a:lstStyle/>
          <a:p>
            <a:r>
              <a:rPr lang="en-US" dirty="0" smtClean="0"/>
              <a:t>Black Walnut</a:t>
            </a:r>
          </a:p>
          <a:p>
            <a:r>
              <a:rPr lang="en-US" dirty="0" smtClean="0"/>
              <a:t>Eastern Redcedar</a:t>
            </a:r>
          </a:p>
          <a:p>
            <a:r>
              <a:rPr lang="en-US" dirty="0" smtClean="0"/>
              <a:t>Bois-d’-arc/Osage-orange</a:t>
            </a:r>
          </a:p>
          <a:p>
            <a:r>
              <a:rPr lang="en-US" dirty="0" smtClean="0"/>
              <a:t>Red Mulberry</a:t>
            </a:r>
            <a:endParaRPr lang="en-US" dirty="0"/>
          </a:p>
        </p:txBody>
      </p:sp>
      <p:pic>
        <p:nvPicPr>
          <p:cNvPr id="9" name="Picture 8" descr="walnut leaf 01a.jpg"/>
          <p:cNvPicPr>
            <a:picLocks noChangeAspect="1"/>
          </p:cNvPicPr>
          <p:nvPr/>
        </p:nvPicPr>
        <p:blipFill>
          <a:blip r:embed="rId2" cstate="print"/>
          <a:stretch>
            <a:fillRect/>
          </a:stretch>
        </p:blipFill>
        <p:spPr>
          <a:xfrm>
            <a:off x="6172200" y="914400"/>
            <a:ext cx="2591388" cy="2237232"/>
          </a:xfrm>
          <a:prstGeom prst="rect">
            <a:avLst/>
          </a:prstGeom>
        </p:spPr>
      </p:pic>
      <p:sp>
        <p:nvSpPr>
          <p:cNvPr id="10" name="TextBox 9"/>
          <p:cNvSpPr txBox="1"/>
          <p:nvPr/>
        </p:nvSpPr>
        <p:spPr>
          <a:xfrm>
            <a:off x="7162800" y="2971800"/>
            <a:ext cx="1447800" cy="369332"/>
          </a:xfrm>
          <a:prstGeom prst="rect">
            <a:avLst/>
          </a:prstGeom>
          <a:noFill/>
        </p:spPr>
        <p:txBody>
          <a:bodyPr wrap="square" rtlCol="0">
            <a:spAutoFit/>
          </a:bodyPr>
          <a:lstStyle/>
          <a:p>
            <a:r>
              <a:rPr lang="en-US" dirty="0" smtClean="0">
                <a:solidFill>
                  <a:srgbClr val="00B0F0"/>
                </a:solidFill>
              </a:rPr>
              <a:t>Black Walnut</a:t>
            </a:r>
            <a:endParaRPr lang="en-US" dirty="0">
              <a:solidFill>
                <a:srgbClr val="00B0F0"/>
              </a:solidFill>
            </a:endParaRPr>
          </a:p>
        </p:txBody>
      </p:sp>
      <p:pic>
        <p:nvPicPr>
          <p:cNvPr id="11" name="Picture 10" descr="red cedar leaf 01a.jpg"/>
          <p:cNvPicPr>
            <a:picLocks noChangeAspect="1"/>
          </p:cNvPicPr>
          <p:nvPr/>
        </p:nvPicPr>
        <p:blipFill>
          <a:blip r:embed="rId3" cstate="print"/>
          <a:stretch>
            <a:fillRect/>
          </a:stretch>
        </p:blipFill>
        <p:spPr>
          <a:xfrm>
            <a:off x="2819400" y="1524000"/>
            <a:ext cx="2896481" cy="1670304"/>
          </a:xfrm>
          <a:prstGeom prst="rect">
            <a:avLst/>
          </a:prstGeom>
        </p:spPr>
      </p:pic>
      <p:sp>
        <p:nvSpPr>
          <p:cNvPr id="12" name="TextBox 11"/>
          <p:cNvSpPr txBox="1"/>
          <p:nvPr/>
        </p:nvSpPr>
        <p:spPr>
          <a:xfrm>
            <a:off x="3733800" y="3200400"/>
            <a:ext cx="1066800" cy="369332"/>
          </a:xfrm>
          <a:prstGeom prst="rect">
            <a:avLst/>
          </a:prstGeom>
          <a:noFill/>
        </p:spPr>
        <p:txBody>
          <a:bodyPr wrap="square" rtlCol="0">
            <a:spAutoFit/>
          </a:bodyPr>
          <a:lstStyle/>
          <a:p>
            <a:r>
              <a:rPr lang="en-US" dirty="0" smtClean="0">
                <a:solidFill>
                  <a:srgbClr val="00B0F0"/>
                </a:solidFill>
              </a:rPr>
              <a:t>Redcedar</a:t>
            </a:r>
            <a:endParaRPr lang="en-US" dirty="0">
              <a:solidFill>
                <a:srgbClr val="00B0F0"/>
              </a:solidFill>
            </a:endParaRPr>
          </a:p>
        </p:txBody>
      </p:sp>
      <p:pic>
        <p:nvPicPr>
          <p:cNvPr id="13" name="Picture 12" descr="bois d' arc leaf 01a.jpg"/>
          <p:cNvPicPr>
            <a:picLocks noChangeAspect="1"/>
          </p:cNvPicPr>
          <p:nvPr/>
        </p:nvPicPr>
        <p:blipFill>
          <a:blip r:embed="rId4" cstate="print"/>
          <a:stretch>
            <a:fillRect/>
          </a:stretch>
        </p:blipFill>
        <p:spPr>
          <a:xfrm>
            <a:off x="2460441" y="3962400"/>
            <a:ext cx="2739422" cy="2209800"/>
          </a:xfrm>
          <a:prstGeom prst="rect">
            <a:avLst/>
          </a:prstGeom>
        </p:spPr>
      </p:pic>
      <p:sp>
        <p:nvSpPr>
          <p:cNvPr id="14" name="TextBox 13"/>
          <p:cNvSpPr txBox="1"/>
          <p:nvPr/>
        </p:nvSpPr>
        <p:spPr>
          <a:xfrm>
            <a:off x="2667000" y="6096000"/>
            <a:ext cx="2667000" cy="369332"/>
          </a:xfrm>
          <a:prstGeom prst="rect">
            <a:avLst/>
          </a:prstGeom>
          <a:noFill/>
        </p:spPr>
        <p:txBody>
          <a:bodyPr wrap="square" rtlCol="0">
            <a:spAutoFit/>
          </a:bodyPr>
          <a:lstStyle/>
          <a:p>
            <a:r>
              <a:rPr lang="en-US" dirty="0" smtClean="0">
                <a:solidFill>
                  <a:srgbClr val="00B0F0"/>
                </a:solidFill>
              </a:rPr>
              <a:t>Bois-d’-arc/Osage-orange</a:t>
            </a:r>
          </a:p>
        </p:txBody>
      </p:sp>
      <p:pic>
        <p:nvPicPr>
          <p:cNvPr id="15" name="Picture 14" descr="mulberry leafl 01a.jpg"/>
          <p:cNvPicPr>
            <a:picLocks noChangeAspect="1"/>
          </p:cNvPicPr>
          <p:nvPr/>
        </p:nvPicPr>
        <p:blipFill>
          <a:blip r:embed="rId5" cstate="print"/>
          <a:stretch>
            <a:fillRect/>
          </a:stretch>
        </p:blipFill>
        <p:spPr>
          <a:xfrm>
            <a:off x="6553199" y="3733800"/>
            <a:ext cx="2295983" cy="1752600"/>
          </a:xfrm>
          <a:prstGeom prst="rect">
            <a:avLst/>
          </a:prstGeom>
        </p:spPr>
      </p:pic>
      <p:sp>
        <p:nvSpPr>
          <p:cNvPr id="16" name="TextBox 15"/>
          <p:cNvSpPr txBox="1"/>
          <p:nvPr/>
        </p:nvSpPr>
        <p:spPr>
          <a:xfrm>
            <a:off x="7086600" y="5486400"/>
            <a:ext cx="1524000" cy="369332"/>
          </a:xfrm>
          <a:prstGeom prst="rect">
            <a:avLst/>
          </a:prstGeom>
          <a:noFill/>
        </p:spPr>
        <p:txBody>
          <a:bodyPr wrap="square" rtlCol="0">
            <a:spAutoFit/>
          </a:bodyPr>
          <a:lstStyle/>
          <a:p>
            <a:r>
              <a:rPr lang="en-US" dirty="0" smtClean="0">
                <a:solidFill>
                  <a:srgbClr val="00B0F0"/>
                </a:solidFill>
              </a:rPr>
              <a:t>Red Mulberry</a:t>
            </a:r>
            <a:endParaRPr lang="en-US" dirty="0">
              <a:solidFill>
                <a:srgbClr val="00B0F0"/>
              </a:solidFill>
            </a:endParaRPr>
          </a:p>
        </p:txBody>
      </p:sp>
      <p:pic>
        <p:nvPicPr>
          <p:cNvPr id="17" name="Picture 16" descr="red cedar vase.jpg"/>
          <p:cNvPicPr>
            <a:picLocks noChangeAspect="1"/>
          </p:cNvPicPr>
          <p:nvPr/>
        </p:nvPicPr>
        <p:blipFill>
          <a:blip r:embed="rId6" cstate="print"/>
          <a:stretch>
            <a:fillRect/>
          </a:stretch>
        </p:blipFill>
        <p:spPr>
          <a:xfrm>
            <a:off x="304799" y="4780532"/>
            <a:ext cx="1905001" cy="1797051"/>
          </a:xfrm>
          <a:prstGeom prst="rect">
            <a:avLst/>
          </a:prstGeom>
        </p:spPr>
      </p:pic>
      <p:sp>
        <p:nvSpPr>
          <p:cNvPr id="18" name="TextBox 17"/>
          <p:cNvSpPr txBox="1"/>
          <p:nvPr/>
        </p:nvSpPr>
        <p:spPr>
          <a:xfrm>
            <a:off x="381000" y="4419600"/>
            <a:ext cx="1828800" cy="369332"/>
          </a:xfrm>
          <a:prstGeom prst="rect">
            <a:avLst/>
          </a:prstGeom>
          <a:noFill/>
        </p:spPr>
        <p:txBody>
          <a:bodyPr wrap="square" rtlCol="0">
            <a:spAutoFit/>
          </a:bodyPr>
          <a:lstStyle/>
          <a:p>
            <a:r>
              <a:rPr lang="en-US" dirty="0" smtClean="0">
                <a:solidFill>
                  <a:srgbClr val="C00000"/>
                </a:solidFill>
              </a:rPr>
              <a:t>Red Cedar Vase</a:t>
            </a:r>
            <a:endParaRPr lang="en-US"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486400" cy="762000"/>
          </a:xfrm>
        </p:spPr>
        <p:txBody>
          <a:bodyPr>
            <a:normAutofit/>
          </a:bodyPr>
          <a:lstStyle/>
          <a:p>
            <a:r>
              <a:rPr lang="en-US" b="1" dirty="0" smtClean="0">
                <a:solidFill>
                  <a:srgbClr val="FF0000"/>
                </a:solidFill>
              </a:rPr>
              <a:t>Colored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37</a:t>
            </a:fld>
            <a:endParaRPr lang="en-US" dirty="0"/>
          </a:p>
        </p:txBody>
      </p:sp>
      <p:pic>
        <p:nvPicPr>
          <p:cNvPr id="7" name="Picture 6" descr="walnut range 01a.jpg"/>
          <p:cNvPicPr>
            <a:picLocks noChangeAspect="1"/>
          </p:cNvPicPr>
          <p:nvPr/>
        </p:nvPicPr>
        <p:blipFill>
          <a:blip r:embed="rId2" cstate="print"/>
          <a:stretch>
            <a:fillRect/>
          </a:stretch>
        </p:blipFill>
        <p:spPr>
          <a:xfrm>
            <a:off x="7724775" y="152400"/>
            <a:ext cx="1270000" cy="1219200"/>
          </a:xfrm>
          <a:prstGeom prst="rect">
            <a:avLst/>
          </a:prstGeom>
        </p:spPr>
      </p:pic>
      <p:sp>
        <p:nvSpPr>
          <p:cNvPr id="9" name="TextBox 8"/>
          <p:cNvSpPr txBox="1"/>
          <p:nvPr/>
        </p:nvSpPr>
        <p:spPr>
          <a:xfrm>
            <a:off x="8001000" y="1295400"/>
            <a:ext cx="914400" cy="646331"/>
          </a:xfrm>
          <a:prstGeom prst="rect">
            <a:avLst/>
          </a:prstGeom>
          <a:noFill/>
        </p:spPr>
        <p:txBody>
          <a:bodyPr wrap="square" rtlCol="0">
            <a:spAutoFit/>
          </a:bodyPr>
          <a:lstStyle/>
          <a:p>
            <a:pPr algn="ctr"/>
            <a:r>
              <a:rPr lang="en-US" dirty="0" smtClean="0">
                <a:solidFill>
                  <a:srgbClr val="00B0F0"/>
                </a:solidFill>
              </a:rPr>
              <a:t>Walnut range</a:t>
            </a:r>
            <a:endParaRPr lang="en-US" dirty="0">
              <a:solidFill>
                <a:srgbClr val="00B0F0"/>
              </a:solidFill>
            </a:endParaRPr>
          </a:p>
        </p:txBody>
      </p:sp>
      <p:sp>
        <p:nvSpPr>
          <p:cNvPr id="51201" name="Rectangle 1"/>
          <p:cNvSpPr>
            <a:spLocks noChangeArrowheads="1"/>
          </p:cNvSpPr>
          <p:nvPr/>
        </p:nvSpPr>
        <p:spPr bwMode="auto">
          <a:xfrm>
            <a:off x="228600" y="838200"/>
            <a:ext cx="7391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latin typeface="Calibri" pitchFamily="34" charset="0"/>
                <a:cs typeface="Calibri" pitchFamily="34" charset="0"/>
              </a:rPr>
              <a:t>Black Walnut </a:t>
            </a:r>
            <a:r>
              <a:rPr lang="en-US" dirty="0" smtClean="0">
                <a:solidFill>
                  <a:srgbClr val="E3690D"/>
                </a:solidFill>
                <a:latin typeface="Calibri" pitchFamily="34" charset="0"/>
                <a:cs typeface="Calibri" pitchFamily="34" charset="0"/>
              </a:rPr>
              <a:t>- Juglans nigra: </a:t>
            </a:r>
            <a:r>
              <a:rPr lang="en-US" dirty="0" smtClean="0"/>
              <a:t>It would be hard to overstate Black Walnut’s popularity among woodworkers in the United States. Its cooperative working characteristics, coupled with its rich brown coloration puts the wood in a class by itself among temperate-zone hardwoods. To cap it off, the wood also has good dimensional stability, shock resistance, and strength properties. </a:t>
            </a:r>
          </a:p>
          <a:p>
            <a:pPr lvl="0" algn="just" fontAlgn="base">
              <a:spcBef>
                <a:spcPct val="0"/>
              </a:spcBef>
              <a:spcAft>
                <a:spcPct val="0"/>
              </a:spcAft>
            </a:pP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a:p>
            <a:pPr lvl="0" algn="just" fontAlgn="base">
              <a:spcBef>
                <a:spcPct val="0"/>
              </a:spcBef>
              <a:spcAft>
                <a:spcPct val="0"/>
              </a:spcAft>
            </a:pPr>
            <a:r>
              <a:rPr lang="en-US" dirty="0" smtClean="0">
                <a:latin typeface="Calibri" pitchFamily="34" charset="0"/>
                <a:cs typeface="Calibri" pitchFamily="34" charset="0"/>
              </a:rPr>
              <a:t>T</a:t>
            </a:r>
            <a:r>
              <a:rPr kumimoji="0" lang="en-US" sz="1800" b="0" i="0" u="none" strike="noStrike" cap="none" normalizeH="0" baseline="0" dirty="0" smtClean="0">
                <a:ln>
                  <a:noFill/>
                </a:ln>
                <a:solidFill>
                  <a:schemeClr val="tx1"/>
                </a:solidFill>
                <a:effectLst/>
                <a:latin typeface="Calibri" pitchFamily="34" charset="0"/>
                <a:cs typeface="Calibri" pitchFamily="34" charset="0"/>
              </a:rPr>
              <a:t>he heartwood can range from a lighter pale brown to a dark chocolate brown with darker brown streaks. Color can sometimes have a grey, purple, or reddish cast. Sapwood is pale yellow-gray to nearly white. Figured grain patterns such as curl, crotch, and burl are also seen.</a:t>
            </a:r>
            <a:r>
              <a:rPr kumimoji="0" lang="en-US" sz="1800" b="0" i="0" u="none" strike="noStrike" cap="none" normalizeH="0" dirty="0" smtClean="0">
                <a:ln>
                  <a:noFill/>
                </a:ln>
                <a:solidFill>
                  <a:schemeClr val="tx1"/>
                </a:solidFill>
                <a:effectLst/>
                <a:latin typeface="Calibri" pitchFamily="34" charset="0"/>
                <a:cs typeface="Calibri" pitchFamily="34" charset="0"/>
              </a:rPr>
              <a:t> The </a:t>
            </a:r>
            <a:r>
              <a:rPr kumimoji="0" lang="en-US" sz="1800" b="0" i="0" u="none" strike="noStrike" cap="none" normalizeH="0" baseline="0" dirty="0" smtClean="0">
                <a:ln>
                  <a:noFill/>
                </a:ln>
                <a:solidFill>
                  <a:schemeClr val="tx1"/>
                </a:solidFill>
                <a:effectLst/>
                <a:latin typeface="Calibri" pitchFamily="34" charset="0"/>
                <a:cs typeface="Calibri" pitchFamily="34" charset="0"/>
              </a:rPr>
              <a:t>Grain is usually straight, but can be irregular. Has a medium texture and moderate natural luster.</a:t>
            </a:r>
            <a:r>
              <a:rPr kumimoji="0" lang="en-US" sz="1800" b="0" i="0" u="none" strike="noStrike" cap="none" normalizeH="0" dirty="0" smtClean="0">
                <a:ln>
                  <a:noFill/>
                </a:ln>
                <a:solidFill>
                  <a:schemeClr val="tx1"/>
                </a:solidFill>
                <a:effectLst/>
                <a:latin typeface="Calibri" pitchFamily="34" charset="0"/>
                <a:cs typeface="Calibri" pitchFamily="34" charset="0"/>
              </a:rPr>
              <a:t> </a:t>
            </a:r>
            <a:r>
              <a:rPr kumimoji="0" lang="en-US" sz="1800" b="0" i="0" u="none" strike="noStrike" cap="none" normalizeH="0" baseline="0" dirty="0" smtClean="0">
                <a:ln>
                  <a:noFill/>
                </a:ln>
                <a:solidFill>
                  <a:schemeClr val="tx1"/>
                </a:solidFill>
                <a:effectLst/>
                <a:latin typeface="Calibri" pitchFamily="34" charset="0"/>
                <a:cs typeface="Calibri" pitchFamily="34" charset="0"/>
              </a:rPr>
              <a:t>Black Walnut is rated as very durable in terms of decay resistance.  </a:t>
            </a:r>
            <a:r>
              <a:rPr lang="en-US" dirty="0" smtClean="0">
                <a:latin typeface="Calibri" pitchFamily="34" charset="0"/>
                <a:cs typeface="Calibri" pitchFamily="34" charset="0"/>
              </a:rPr>
              <a:t>Black Walnut has a faint but distinctive odor when being worked.  </a:t>
            </a:r>
            <a:r>
              <a:rPr kumimoji="0" lang="en-US" sz="1800" b="0" i="0" u="none" strike="noStrike" cap="none" normalizeH="0" baseline="0" dirty="0" smtClean="0">
                <a:ln>
                  <a:noFill/>
                </a:ln>
                <a:solidFill>
                  <a:schemeClr val="tx1"/>
                </a:solidFill>
                <a:effectLst/>
                <a:latin typeface="Calibri" pitchFamily="34" charset="0"/>
                <a:cs typeface="Calibri" pitchFamily="34" charset="0"/>
              </a:rPr>
              <a:t>Typically easy to work provided the grain is straight and regular. Planer tearout can sometimes be a problem when surfacing pieces with irregular or figured grain. Glues, stains, and finishes well, (though walnut is rarely stained). Responds well to steam bending.</a:t>
            </a:r>
            <a:r>
              <a:rPr lang="en-US" dirty="0" smtClean="0"/>
              <a:t> </a:t>
            </a:r>
          </a:p>
        </p:txBody>
      </p:sp>
      <p:pic>
        <p:nvPicPr>
          <p:cNvPr id="14" name="Picture 13" descr="walnut bowl 01m.jpg"/>
          <p:cNvPicPr>
            <a:picLocks noChangeAspect="1"/>
          </p:cNvPicPr>
          <p:nvPr/>
        </p:nvPicPr>
        <p:blipFill>
          <a:blip r:embed="rId3" cstate="print"/>
          <a:stretch>
            <a:fillRect/>
          </a:stretch>
        </p:blipFill>
        <p:spPr>
          <a:xfrm>
            <a:off x="3505200" y="5358384"/>
            <a:ext cx="1600200" cy="1328166"/>
          </a:xfrm>
          <a:prstGeom prst="rect">
            <a:avLst/>
          </a:prstGeom>
        </p:spPr>
      </p:pic>
      <p:pic>
        <p:nvPicPr>
          <p:cNvPr id="15" name="Picture 14" descr="walnut bowl 01a.jpg"/>
          <p:cNvPicPr>
            <a:picLocks noChangeAspect="1"/>
          </p:cNvPicPr>
          <p:nvPr/>
        </p:nvPicPr>
        <p:blipFill>
          <a:blip r:embed="rId4" cstate="print"/>
          <a:stretch>
            <a:fillRect/>
          </a:stretch>
        </p:blipFill>
        <p:spPr>
          <a:xfrm>
            <a:off x="6172200" y="5410200"/>
            <a:ext cx="1752600" cy="12560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5486400" cy="762000"/>
          </a:xfrm>
        </p:spPr>
        <p:txBody>
          <a:bodyPr>
            <a:normAutofit/>
          </a:bodyPr>
          <a:lstStyle/>
          <a:p>
            <a:r>
              <a:rPr lang="en-US" b="1" dirty="0" smtClean="0">
                <a:solidFill>
                  <a:srgbClr val="FF0000"/>
                </a:solidFill>
              </a:rPr>
              <a:t>Colored Texas Woods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38</a:t>
            </a:fld>
            <a:endParaRPr lang="en-US" dirty="0"/>
          </a:p>
        </p:txBody>
      </p:sp>
      <p:pic>
        <p:nvPicPr>
          <p:cNvPr id="7" name="Picture 6" descr="walnut range 01a.jpg"/>
          <p:cNvPicPr>
            <a:picLocks noChangeAspect="1"/>
          </p:cNvPicPr>
          <p:nvPr/>
        </p:nvPicPr>
        <p:blipFill>
          <a:blip r:embed="rId2" cstate="print"/>
          <a:stretch>
            <a:fillRect/>
          </a:stretch>
        </p:blipFill>
        <p:spPr>
          <a:xfrm>
            <a:off x="7724775" y="152400"/>
            <a:ext cx="1270000" cy="1219200"/>
          </a:xfrm>
          <a:prstGeom prst="rect">
            <a:avLst/>
          </a:prstGeom>
        </p:spPr>
      </p:pic>
      <p:sp>
        <p:nvSpPr>
          <p:cNvPr id="9" name="TextBox 8"/>
          <p:cNvSpPr txBox="1"/>
          <p:nvPr/>
        </p:nvSpPr>
        <p:spPr>
          <a:xfrm>
            <a:off x="8001000" y="1295400"/>
            <a:ext cx="914400" cy="646331"/>
          </a:xfrm>
          <a:prstGeom prst="rect">
            <a:avLst/>
          </a:prstGeom>
          <a:noFill/>
        </p:spPr>
        <p:txBody>
          <a:bodyPr wrap="square" rtlCol="0">
            <a:spAutoFit/>
          </a:bodyPr>
          <a:lstStyle/>
          <a:p>
            <a:pPr algn="ctr"/>
            <a:r>
              <a:rPr lang="en-US" dirty="0" smtClean="0">
                <a:solidFill>
                  <a:srgbClr val="00B0F0"/>
                </a:solidFill>
              </a:rPr>
              <a:t>Walnut range</a:t>
            </a:r>
            <a:endParaRPr lang="en-US" dirty="0">
              <a:solidFill>
                <a:srgbClr val="00B0F0"/>
              </a:solidFill>
            </a:endParaRPr>
          </a:p>
        </p:txBody>
      </p:sp>
      <p:sp>
        <p:nvSpPr>
          <p:cNvPr id="51201" name="Rectangle 1"/>
          <p:cNvSpPr>
            <a:spLocks noChangeArrowheads="1"/>
          </p:cNvSpPr>
          <p:nvPr/>
        </p:nvSpPr>
        <p:spPr bwMode="auto">
          <a:xfrm>
            <a:off x="228600" y="914400"/>
            <a:ext cx="7239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solidFill>
                  <a:srgbClr val="0000FF"/>
                </a:solidFill>
              </a:rPr>
              <a:t>Black Walnut </a:t>
            </a:r>
            <a:r>
              <a:rPr lang="en-US" dirty="0" smtClean="0"/>
              <a:t>- is used for Furniture, cabinetry, gunstocks, interior paneling, veneer, </a:t>
            </a:r>
            <a:r>
              <a:rPr lang="en-US" b="1" dirty="0" smtClean="0">
                <a:solidFill>
                  <a:srgbClr val="00B0F0"/>
                </a:solidFill>
              </a:rPr>
              <a:t>turned items</a:t>
            </a:r>
            <a:r>
              <a:rPr lang="en-US" dirty="0" smtClean="0"/>
              <a:t>, and other small wooden objects and novelties.</a:t>
            </a:r>
          </a:p>
        </p:txBody>
      </p:sp>
      <p:pic>
        <p:nvPicPr>
          <p:cNvPr id="10" name="Picture 9" descr="walnut board 01b.jpg"/>
          <p:cNvPicPr>
            <a:picLocks noChangeAspect="1"/>
          </p:cNvPicPr>
          <p:nvPr/>
        </p:nvPicPr>
        <p:blipFill>
          <a:blip r:embed="rId3" cstate="print"/>
          <a:stretch>
            <a:fillRect/>
          </a:stretch>
        </p:blipFill>
        <p:spPr>
          <a:xfrm>
            <a:off x="228600" y="2013460"/>
            <a:ext cx="3200400" cy="4672118"/>
          </a:xfrm>
          <a:prstGeom prst="rect">
            <a:avLst/>
          </a:prstGeom>
        </p:spPr>
      </p:pic>
      <p:sp>
        <p:nvSpPr>
          <p:cNvPr id="13" name="Rectangle 12"/>
          <p:cNvSpPr/>
          <p:nvPr/>
        </p:nvSpPr>
        <p:spPr>
          <a:xfrm>
            <a:off x="3505200" y="6019800"/>
            <a:ext cx="1371600" cy="646331"/>
          </a:xfrm>
          <a:prstGeom prst="rect">
            <a:avLst/>
          </a:prstGeom>
        </p:spPr>
        <p:txBody>
          <a:bodyPr wrap="square">
            <a:spAutoFit/>
          </a:bodyPr>
          <a:lstStyle/>
          <a:p>
            <a:pPr lvl="0" algn="ctr"/>
            <a:r>
              <a:rPr lang="en-US" b="1" dirty="0" smtClean="0">
                <a:solidFill>
                  <a:srgbClr val="C00000"/>
                </a:solidFill>
              </a:rPr>
              <a:t>Walnut crotch wood</a:t>
            </a:r>
            <a:endParaRPr lang="en-US" b="1" dirty="0">
              <a:solidFill>
                <a:srgbClr val="C00000"/>
              </a:solidFill>
            </a:endParaRPr>
          </a:p>
        </p:txBody>
      </p:sp>
      <p:pic>
        <p:nvPicPr>
          <p:cNvPr id="14" name="Picture 13" descr="walnut vase 01a.jpg"/>
          <p:cNvPicPr>
            <a:picLocks noChangeAspect="1"/>
          </p:cNvPicPr>
          <p:nvPr/>
        </p:nvPicPr>
        <p:blipFill>
          <a:blip r:embed="rId4" cstate="print"/>
          <a:stretch>
            <a:fillRect/>
          </a:stretch>
        </p:blipFill>
        <p:spPr>
          <a:xfrm>
            <a:off x="4876800" y="2667001"/>
            <a:ext cx="3429000" cy="395653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4800600" cy="838200"/>
          </a:xfrm>
        </p:spPr>
        <p:txBody>
          <a:bodyPr>
            <a:normAutofit/>
          </a:bodyPr>
          <a:lstStyle/>
          <a:p>
            <a:r>
              <a:rPr lang="en-US" sz="4000" b="1" dirty="0" smtClean="0">
                <a:solidFill>
                  <a:srgbClr val="FF0000"/>
                </a:solidFill>
              </a:rPr>
              <a:t>Colored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39</a:t>
            </a:fld>
            <a:endParaRPr lang="en-US" dirty="0"/>
          </a:p>
        </p:txBody>
      </p:sp>
      <p:sp>
        <p:nvSpPr>
          <p:cNvPr id="6" name="TextBox 5"/>
          <p:cNvSpPr txBox="1"/>
          <p:nvPr/>
        </p:nvSpPr>
        <p:spPr>
          <a:xfrm>
            <a:off x="7848600" y="1447800"/>
            <a:ext cx="1066800" cy="646331"/>
          </a:xfrm>
          <a:prstGeom prst="rect">
            <a:avLst/>
          </a:prstGeom>
          <a:noFill/>
        </p:spPr>
        <p:txBody>
          <a:bodyPr wrap="square" rtlCol="0">
            <a:spAutoFit/>
          </a:bodyPr>
          <a:lstStyle/>
          <a:p>
            <a:pPr algn="ctr"/>
            <a:r>
              <a:rPr lang="en-US" dirty="0" smtClean="0">
                <a:solidFill>
                  <a:srgbClr val="00B0F0"/>
                </a:solidFill>
              </a:rPr>
              <a:t>Redcedar range</a:t>
            </a:r>
            <a:endParaRPr lang="en-US" dirty="0">
              <a:solidFill>
                <a:srgbClr val="00B0F0"/>
              </a:solidFill>
            </a:endParaRPr>
          </a:p>
        </p:txBody>
      </p:sp>
      <p:sp>
        <p:nvSpPr>
          <p:cNvPr id="48129" name="Rectangle 1"/>
          <p:cNvSpPr>
            <a:spLocks noChangeArrowheads="1"/>
          </p:cNvSpPr>
          <p:nvPr/>
        </p:nvSpPr>
        <p:spPr bwMode="auto">
          <a:xfrm>
            <a:off x="228600" y="838200"/>
            <a:ext cx="7543800" cy="5758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Eastern Redcedar </a:t>
            </a:r>
            <a:r>
              <a:rPr lang="en-US" dirty="0" smtClean="0">
                <a:solidFill>
                  <a:srgbClr val="E3690D"/>
                </a:solidFill>
              </a:rPr>
              <a:t>– Juniperus virginiana:  </a:t>
            </a:r>
            <a:r>
              <a:rPr kumimoji="0" lang="en-US" sz="1800" b="0" i="0" u="none" strike="noStrike" cap="none" normalizeH="0" baseline="0" dirty="0" smtClean="0">
                <a:ln>
                  <a:noFill/>
                </a:ln>
                <a:solidFill>
                  <a:schemeClr val="tx1"/>
                </a:solidFill>
                <a:effectLst/>
                <a:cs typeface="Arial" pitchFamily="34" charset="0"/>
              </a:rPr>
              <a:t>Heartwood tends to be a reddish or violet-brown. Sapwood is a pale yellow color, and can appear throughout the heartwood as streaks and stripes. Has a straight grain, usually with knots present. Has a very fine even texture.</a:t>
            </a:r>
            <a:r>
              <a:rPr lang="en-US" dirty="0" smtClean="0">
                <a:cs typeface="Arial" pitchFamily="34" charset="0"/>
              </a:rPr>
              <a:t> Regarded as excellent in resistance to both decay and insect attack. Overall, Aromatic Red Cedar is easy to work, notwithstanding any knots, bark inclusions or irregularities present in the wood. It reportedly has a high silica content, which can dull cutters. Aromatic Red Cedar glues and finishes well, though in many applications, the wood is left unfinished to preserve its aromatic properties.  Although Aromatic Red Cedar is included in the cypress family (Cupressaceae) which includes many species of cedar, it’s perhaps more closely related in junipers in the genus Juniperus. In tree form, it is more commonly called Eastern Redcedar, while the wood itself is usually referred to as Aromatic Red Cedar.</a:t>
            </a:r>
          </a:p>
          <a:p>
            <a:pPr algn="just" eaLnBrk="0" fontAlgn="base" hangingPunct="0">
              <a:spcBef>
                <a:spcPct val="0"/>
              </a:spcBef>
              <a:spcAft>
                <a:spcPct val="0"/>
              </a:spcAft>
            </a:pPr>
            <a:r>
              <a:rPr lang="en-US" b="1" dirty="0" smtClean="0">
                <a:solidFill>
                  <a:srgbClr val="00B0F0"/>
                </a:solidFill>
                <a:cs typeface="Arial" pitchFamily="34" charset="0"/>
              </a:rPr>
              <a:t>Odor: </a:t>
            </a:r>
            <a:r>
              <a:rPr lang="en-US" dirty="0" smtClean="0">
                <a:cs typeface="Arial" pitchFamily="34" charset="0"/>
              </a:rPr>
              <a:t>Aromatic Red Cedar has a distinct and tell-tale scent: the wood is commonly used in closets and chests to repel moths and other insects. </a:t>
            </a:r>
          </a:p>
          <a:p>
            <a:pPr algn="just" eaLnBrk="0" fontAlgn="base" hangingPunct="0">
              <a:spcBef>
                <a:spcPct val="0"/>
              </a:spcBef>
              <a:spcAft>
                <a:spcPct val="0"/>
              </a:spcAft>
            </a:pPr>
            <a:endParaRPr lang="en-US" dirty="0" smtClean="0">
              <a:cs typeface="Arial" pitchFamily="34" charset="0"/>
            </a:endParaRPr>
          </a:p>
          <a:p>
            <a:pPr algn="just" eaLnBrk="0" fontAlgn="base" hangingPunct="0">
              <a:spcBef>
                <a:spcPct val="0"/>
              </a:spcBef>
              <a:spcAft>
                <a:spcPct val="0"/>
              </a:spcAft>
            </a:pPr>
            <a:r>
              <a:rPr lang="en-US" dirty="0" smtClean="0">
                <a:cs typeface="Arial" pitchFamily="34" charset="0"/>
              </a:rPr>
              <a:t>Aromatic Red Cedar is frequently used for fence posts in direct ground contact with no pre-treating of the wood. The wood is used for closet and chest linings, carvings, </a:t>
            </a:r>
            <a:r>
              <a:rPr lang="en-US" dirty="0" smtClean="0">
                <a:solidFill>
                  <a:srgbClr val="00B0F0"/>
                </a:solidFill>
                <a:cs typeface="Arial" pitchFamily="34" charset="0"/>
              </a:rPr>
              <a:t>turnings</a:t>
            </a:r>
            <a:r>
              <a:rPr lang="en-US" dirty="0" smtClean="0">
                <a:cs typeface="Arial" pitchFamily="34" charset="0"/>
              </a:rPr>
              <a:t>, outdoor furniture, birdhouses, pencils, bows, and small wooden specialty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redceddar bowl 01b.jpg"/>
          <p:cNvPicPr>
            <a:picLocks noChangeAspect="1"/>
          </p:cNvPicPr>
          <p:nvPr/>
        </p:nvPicPr>
        <p:blipFill>
          <a:blip r:embed="rId2" cstate="print"/>
          <a:stretch>
            <a:fillRect/>
          </a:stretch>
        </p:blipFill>
        <p:spPr>
          <a:xfrm>
            <a:off x="7772400" y="4996053"/>
            <a:ext cx="1371600" cy="1033272"/>
          </a:xfrm>
          <a:prstGeom prst="rect">
            <a:avLst/>
          </a:prstGeom>
        </p:spPr>
      </p:pic>
      <p:pic>
        <p:nvPicPr>
          <p:cNvPr id="10" name="Picture 9" descr="redcedar vase 01i.jpg"/>
          <p:cNvPicPr>
            <a:picLocks noChangeAspect="1"/>
          </p:cNvPicPr>
          <p:nvPr/>
        </p:nvPicPr>
        <p:blipFill>
          <a:blip r:embed="rId3" cstate="print"/>
          <a:stretch>
            <a:fillRect/>
          </a:stretch>
        </p:blipFill>
        <p:spPr>
          <a:xfrm>
            <a:off x="7924800" y="2286000"/>
            <a:ext cx="1089660" cy="1981200"/>
          </a:xfrm>
          <a:prstGeom prst="rect">
            <a:avLst/>
          </a:prstGeom>
        </p:spPr>
      </p:pic>
      <p:pic>
        <p:nvPicPr>
          <p:cNvPr id="5" name="Picture 4" descr="red cedar range 01a.jpg"/>
          <p:cNvPicPr>
            <a:picLocks noChangeAspect="1"/>
          </p:cNvPicPr>
          <p:nvPr/>
        </p:nvPicPr>
        <p:blipFill>
          <a:blip r:embed="rId4" cstate="print"/>
          <a:stretch>
            <a:fillRect/>
          </a:stretch>
        </p:blipFill>
        <p:spPr>
          <a:xfrm>
            <a:off x="7696200" y="152400"/>
            <a:ext cx="1295400" cy="12565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a:bodyPr>
          <a:lstStyle/>
          <a:p>
            <a:r>
              <a:rPr lang="en-US" b="1" dirty="0" smtClean="0">
                <a:solidFill>
                  <a:srgbClr val="FF0000"/>
                </a:solidFill>
              </a:rPr>
              <a:t>Sources for information about wood</a:t>
            </a:r>
            <a:endParaRPr lang="en-US" b="1" dirty="0">
              <a:solidFill>
                <a:srgbClr val="FF0000"/>
              </a:solidFill>
            </a:endParaRPr>
          </a:p>
        </p:txBody>
      </p:sp>
      <p:sp>
        <p:nvSpPr>
          <p:cNvPr id="3" name="TextBox 2"/>
          <p:cNvSpPr txBox="1"/>
          <p:nvPr/>
        </p:nvSpPr>
        <p:spPr>
          <a:xfrm>
            <a:off x="381000" y="1143000"/>
            <a:ext cx="8610600" cy="5201424"/>
          </a:xfrm>
          <a:prstGeom prst="rect">
            <a:avLst/>
          </a:prstGeom>
          <a:noFill/>
        </p:spPr>
        <p:txBody>
          <a:bodyPr wrap="square" rtlCol="0">
            <a:spAutoFit/>
          </a:bodyPr>
          <a:lstStyle/>
          <a:p>
            <a:r>
              <a:rPr lang="en-US" sz="2800" b="1" dirty="0" smtClean="0"/>
              <a:t>Landscaping books</a:t>
            </a:r>
          </a:p>
          <a:p>
            <a:r>
              <a:rPr lang="en-US" dirty="0" smtClean="0">
                <a:solidFill>
                  <a:srgbClr val="00B0F0"/>
                </a:solidFill>
              </a:rPr>
              <a:t>Covers nursery grown trees not native trees.</a:t>
            </a:r>
          </a:p>
          <a:p>
            <a:endParaRPr lang="en-US" sz="2400" dirty="0"/>
          </a:p>
          <a:p>
            <a:r>
              <a:rPr lang="en-US" sz="2800" b="1" dirty="0" smtClean="0"/>
              <a:t>Forestry books</a:t>
            </a:r>
          </a:p>
          <a:p>
            <a:r>
              <a:rPr lang="en-US" dirty="0" smtClean="0">
                <a:solidFill>
                  <a:srgbClr val="00B0F0"/>
                </a:solidFill>
              </a:rPr>
              <a:t>Covers identification of trees not what kind of wood is in a tree.</a:t>
            </a:r>
          </a:p>
          <a:p>
            <a:endParaRPr lang="en-US" sz="2400" dirty="0"/>
          </a:p>
          <a:p>
            <a:r>
              <a:rPr lang="en-US" sz="2800" b="1" dirty="0" smtClean="0"/>
              <a:t>Arbor day books</a:t>
            </a:r>
          </a:p>
          <a:p>
            <a:r>
              <a:rPr lang="en-US" dirty="0" smtClean="0">
                <a:solidFill>
                  <a:srgbClr val="00B0F0"/>
                </a:solidFill>
              </a:rPr>
              <a:t>Covers identification of trees not what kind of wood is in a tree.</a:t>
            </a:r>
          </a:p>
          <a:p>
            <a:endParaRPr lang="en-US" sz="2400" dirty="0"/>
          </a:p>
          <a:p>
            <a:r>
              <a:rPr lang="en-US" sz="2800" b="1" dirty="0" smtClean="0"/>
              <a:t>Woodworking books</a:t>
            </a:r>
          </a:p>
          <a:p>
            <a:r>
              <a:rPr lang="en-US" dirty="0" smtClean="0">
                <a:solidFill>
                  <a:srgbClr val="00B0F0"/>
                </a:solidFill>
              </a:rPr>
              <a:t>Covers how to use a plane, saw or chisel, not about the kinds of or characteristics of wood.</a:t>
            </a:r>
          </a:p>
          <a:p>
            <a:endParaRPr lang="en-US" sz="2400" dirty="0"/>
          </a:p>
          <a:p>
            <a:r>
              <a:rPr lang="en-US" sz="2800" b="1" dirty="0" smtClean="0"/>
              <a:t>Internet</a:t>
            </a:r>
          </a:p>
          <a:p>
            <a:r>
              <a:rPr lang="en-US" dirty="0" smtClean="0">
                <a:solidFill>
                  <a:srgbClr val="00B0F0"/>
                </a:solidFill>
              </a:rPr>
              <a:t>Results depends or your search query – be specific.</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4</a:t>
            </a:fld>
            <a:endParaRPr lang="en-US" dirty="0"/>
          </a:p>
        </p:txBody>
      </p:sp>
      <p:pic>
        <p:nvPicPr>
          <p:cNvPr id="5" name="Picture 4" descr="Ambrosia-Maple-Bowl-A.jpg"/>
          <p:cNvPicPr>
            <a:picLocks noChangeAspect="1"/>
          </p:cNvPicPr>
          <p:nvPr/>
        </p:nvPicPr>
        <p:blipFill>
          <a:blip r:embed="rId2" cstate="print"/>
          <a:stretch>
            <a:fillRect/>
          </a:stretch>
        </p:blipFill>
        <p:spPr>
          <a:xfrm>
            <a:off x="6502400" y="990600"/>
            <a:ext cx="2336800" cy="1752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486400" cy="838200"/>
          </a:xfrm>
        </p:spPr>
        <p:txBody>
          <a:bodyPr>
            <a:normAutofit/>
          </a:bodyPr>
          <a:lstStyle/>
          <a:p>
            <a:r>
              <a:rPr lang="en-US" sz="4000" b="1" dirty="0" smtClean="0">
                <a:solidFill>
                  <a:srgbClr val="FF0000"/>
                </a:solidFill>
              </a:rPr>
              <a:t>Colored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40</a:t>
            </a:fld>
            <a:endParaRPr lang="en-US" dirty="0"/>
          </a:p>
        </p:txBody>
      </p:sp>
      <p:pic>
        <p:nvPicPr>
          <p:cNvPr id="5" name="Picture 4" descr="bois d' arc range 01a.jpg"/>
          <p:cNvPicPr>
            <a:picLocks noChangeAspect="1"/>
          </p:cNvPicPr>
          <p:nvPr/>
        </p:nvPicPr>
        <p:blipFill>
          <a:blip r:embed="rId2" cstate="print"/>
          <a:stretch>
            <a:fillRect/>
          </a:stretch>
        </p:blipFill>
        <p:spPr>
          <a:xfrm>
            <a:off x="7467600" y="152400"/>
            <a:ext cx="1524000" cy="1470660"/>
          </a:xfrm>
          <a:prstGeom prst="rect">
            <a:avLst/>
          </a:prstGeom>
        </p:spPr>
      </p:pic>
      <p:sp>
        <p:nvSpPr>
          <p:cNvPr id="6" name="TextBox 5"/>
          <p:cNvSpPr txBox="1"/>
          <p:nvPr/>
        </p:nvSpPr>
        <p:spPr>
          <a:xfrm>
            <a:off x="7391400" y="1524000"/>
            <a:ext cx="1752600" cy="369332"/>
          </a:xfrm>
          <a:prstGeom prst="rect">
            <a:avLst/>
          </a:prstGeom>
          <a:noFill/>
        </p:spPr>
        <p:txBody>
          <a:bodyPr wrap="square" rtlCol="0">
            <a:spAutoFit/>
          </a:bodyPr>
          <a:lstStyle/>
          <a:p>
            <a:r>
              <a:rPr lang="en-US" dirty="0" smtClean="0">
                <a:solidFill>
                  <a:srgbClr val="00B0F0"/>
                </a:solidFill>
              </a:rPr>
              <a:t>Bois-d’-arc range</a:t>
            </a:r>
            <a:endParaRPr lang="en-US" dirty="0">
              <a:solidFill>
                <a:srgbClr val="00B0F0"/>
              </a:solidFill>
            </a:endParaRPr>
          </a:p>
        </p:txBody>
      </p:sp>
      <p:sp>
        <p:nvSpPr>
          <p:cNvPr id="49153" name="Rectangle 1"/>
          <p:cNvSpPr>
            <a:spLocks noChangeArrowheads="1"/>
          </p:cNvSpPr>
          <p:nvPr/>
        </p:nvSpPr>
        <p:spPr bwMode="auto">
          <a:xfrm>
            <a:off x="304800" y="990600"/>
            <a:ext cx="69342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rPr>
              <a:t>Bois-d’-arc/Osage-orange </a:t>
            </a:r>
            <a:r>
              <a:rPr lang="en-US" dirty="0" smtClean="0">
                <a:solidFill>
                  <a:srgbClr val="E3690D"/>
                </a:solidFill>
              </a:rPr>
              <a:t>– Maclura pomifera: </a:t>
            </a:r>
            <a:r>
              <a:rPr lang="en-US" dirty="0" smtClean="0"/>
              <a:t>The H</a:t>
            </a:r>
            <a:r>
              <a:rPr kumimoji="0" lang="en-US" sz="1800" b="0" i="0" u="none" strike="noStrike" cap="none" normalizeH="0" baseline="0" dirty="0" smtClean="0">
                <a:ln>
                  <a:noFill/>
                </a:ln>
                <a:solidFill>
                  <a:schemeClr val="tx1"/>
                </a:solidFill>
                <a:effectLst/>
                <a:cs typeface="Arial" pitchFamily="34" charset="0"/>
              </a:rPr>
              <a:t>eartwood is golden to bright yellow, which</a:t>
            </a:r>
            <a:r>
              <a:rPr kumimoji="0" lang="en-US" sz="1800" b="1" i="0" strike="noStrike" cap="none" normalizeH="0" baseline="0" dirty="0" smtClean="0">
                <a:ln>
                  <a:noFill/>
                </a:ln>
                <a:solidFill>
                  <a:srgbClr val="FF0000"/>
                </a:solidFill>
                <a:effectLst/>
                <a:cs typeface="Arial" pitchFamily="34" charset="0"/>
              </a:rPr>
              <a:t> </a:t>
            </a:r>
            <a:r>
              <a:rPr kumimoji="0" lang="en-US" sz="1800" i="0" strike="noStrike" cap="none" normalizeH="0" baseline="0" dirty="0" smtClean="0">
                <a:ln>
                  <a:noFill/>
                </a:ln>
                <a:effectLst/>
                <a:cs typeface="Arial" pitchFamily="34" charset="0"/>
              </a:rPr>
              <a:t>inevitably</a:t>
            </a:r>
            <a:r>
              <a:rPr kumimoji="0" lang="en-US" sz="1800" b="1" i="0" strike="noStrike" cap="none" normalizeH="0" dirty="0" smtClean="0">
                <a:ln>
                  <a:noFill/>
                </a:ln>
                <a:solidFill>
                  <a:srgbClr val="FF0000"/>
                </a:solidFill>
                <a:effectLst/>
                <a:cs typeface="Arial" pitchFamily="34" charset="0"/>
              </a:rPr>
              <a:t> </a:t>
            </a:r>
            <a:r>
              <a:rPr kumimoji="0" lang="en-US" sz="1800" b="0" i="0" u="none" strike="noStrike" cap="none" normalizeH="0" baseline="0" dirty="0" smtClean="0">
                <a:ln>
                  <a:noFill/>
                </a:ln>
                <a:solidFill>
                  <a:schemeClr val="tx1"/>
                </a:solidFill>
                <a:effectLst/>
                <a:cs typeface="Arial" pitchFamily="34" charset="0"/>
              </a:rPr>
              <a:t>ages to a darker medium brown with time: primarily due to exposure to ultraviolet light.  Grain is straight, with a fine to medium texture. High natural luster.</a:t>
            </a:r>
            <a:r>
              <a:rPr lang="en-US" dirty="0" smtClean="0">
                <a:cs typeface="Arial" pitchFamily="34" charset="0"/>
              </a:rPr>
              <a:t>  Osage Orange is extremely durable and is considered to be one of the most decay resistant woods in North America.</a:t>
            </a:r>
          </a:p>
          <a:p>
            <a:r>
              <a:rPr lang="en-US" dirty="0" smtClean="0">
                <a:cs typeface="Arial" pitchFamily="34" charset="0"/>
              </a:rPr>
              <a:t>Working Osage Orange can be difficult due to its hardness and density, though it is reported to have little dulling effect on cutting edges. It turns well, and also takes stains, glues and finishes well.</a:t>
            </a:r>
            <a:r>
              <a:rPr lang="en-US" dirty="0" smtClean="0"/>
              <a:t> Osage Orange has a relatively low modulus of elasticity compared to its weight and modulus of rupture which helps explain why it is sometimes used for archery bows. It’s sometimes called Bois </a:t>
            </a:r>
            <a:r>
              <a:rPr lang="en-US" dirty="0" err="1" smtClean="0"/>
              <a:t>d’arc</a:t>
            </a:r>
            <a:r>
              <a:rPr lang="en-US" dirty="0" smtClean="0"/>
              <a:t>, which literally means “bow wood” in French. The wood is also very stable, with little seasonal/environmental movement.</a:t>
            </a:r>
          </a:p>
          <a:p>
            <a:pPr algn="just" fontAlgn="base">
              <a:spcBef>
                <a:spcPct val="0"/>
              </a:spcBef>
              <a:spcAft>
                <a:spcPct val="0"/>
              </a:spcAft>
            </a:pPr>
            <a:endParaRPr kumimoji="0" lang="en-US" sz="1800" b="0" i="0" u="none" strike="noStrike" cap="none" normalizeH="0" baseline="0" dirty="0" smtClean="0">
              <a:ln>
                <a:noFill/>
              </a:ln>
              <a:solidFill>
                <a:schemeClr val="tx1"/>
              </a:solidFill>
              <a:effectLst/>
              <a:cs typeface="Arial" pitchFamily="34" charset="0"/>
            </a:endParaRPr>
          </a:p>
        </p:txBody>
      </p:sp>
      <p:pic>
        <p:nvPicPr>
          <p:cNvPr id="10" name="Picture 9" descr="bois d' arc bowl 01a.jpg"/>
          <p:cNvPicPr>
            <a:picLocks noChangeAspect="1"/>
          </p:cNvPicPr>
          <p:nvPr/>
        </p:nvPicPr>
        <p:blipFill>
          <a:blip r:embed="rId3" cstate="print"/>
          <a:stretch>
            <a:fillRect/>
          </a:stretch>
        </p:blipFill>
        <p:spPr>
          <a:xfrm>
            <a:off x="381000" y="5257800"/>
            <a:ext cx="2895600" cy="1447800"/>
          </a:xfrm>
          <a:prstGeom prst="rect">
            <a:avLst/>
          </a:prstGeom>
        </p:spPr>
      </p:pic>
      <p:pic>
        <p:nvPicPr>
          <p:cNvPr id="11" name="Picture 10" descr="bois d' arc bowl 01i.jpg"/>
          <p:cNvPicPr>
            <a:picLocks noChangeAspect="1"/>
          </p:cNvPicPr>
          <p:nvPr/>
        </p:nvPicPr>
        <p:blipFill>
          <a:blip r:embed="rId4" cstate="print"/>
          <a:stretch>
            <a:fillRect/>
          </a:stretch>
        </p:blipFill>
        <p:spPr>
          <a:xfrm>
            <a:off x="6629400" y="4856405"/>
            <a:ext cx="1658112" cy="1849196"/>
          </a:xfrm>
          <a:prstGeom prst="rect">
            <a:avLst/>
          </a:prstGeom>
        </p:spPr>
      </p:pic>
      <p:pic>
        <p:nvPicPr>
          <p:cNvPr id="12" name="Picture 11" descr="bois d' arc bowl 01m.jpg"/>
          <p:cNvPicPr>
            <a:picLocks noChangeAspect="1"/>
          </p:cNvPicPr>
          <p:nvPr/>
        </p:nvPicPr>
        <p:blipFill>
          <a:blip r:embed="rId5" cstate="print"/>
          <a:stretch>
            <a:fillRect/>
          </a:stretch>
        </p:blipFill>
        <p:spPr>
          <a:xfrm>
            <a:off x="7162800" y="2667000"/>
            <a:ext cx="1905000" cy="13017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105400" cy="715962"/>
          </a:xfrm>
        </p:spPr>
        <p:txBody>
          <a:bodyPr>
            <a:normAutofit/>
          </a:bodyPr>
          <a:lstStyle/>
          <a:p>
            <a:r>
              <a:rPr lang="en-US" sz="4000" b="1" dirty="0" smtClean="0">
                <a:solidFill>
                  <a:srgbClr val="FF0000"/>
                </a:solidFill>
              </a:rPr>
              <a:t>Colored 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41</a:t>
            </a:fld>
            <a:endParaRPr lang="en-US"/>
          </a:p>
        </p:txBody>
      </p:sp>
      <p:sp>
        <p:nvSpPr>
          <p:cNvPr id="4" name="Rectangle 3"/>
          <p:cNvSpPr/>
          <p:nvPr/>
        </p:nvSpPr>
        <p:spPr>
          <a:xfrm>
            <a:off x="381000" y="1676400"/>
            <a:ext cx="8305800" cy="2585323"/>
          </a:xfrm>
          <a:prstGeom prst="rect">
            <a:avLst/>
          </a:prstGeom>
        </p:spPr>
        <p:txBody>
          <a:bodyPr wrap="square">
            <a:spAutoFit/>
          </a:bodyPr>
          <a:lstStyle/>
          <a:p>
            <a:r>
              <a:rPr lang="en-US" dirty="0" smtClean="0"/>
              <a:t>One helpful characteristic that can help separate it from lookalikes such as </a:t>
            </a:r>
            <a:r>
              <a:rPr lang="en-US" dirty="0" smtClean="0">
                <a:hlinkClick r:id="rId2"/>
              </a:rPr>
              <a:t>Mulberry</a:t>
            </a:r>
            <a:r>
              <a:rPr lang="en-US" dirty="0" smtClean="0"/>
              <a:t> or </a:t>
            </a:r>
            <a:r>
              <a:rPr lang="en-US" dirty="0" smtClean="0">
                <a:hlinkClick r:id="rId3"/>
              </a:rPr>
              <a:t>Black Locust</a:t>
            </a:r>
            <a:r>
              <a:rPr lang="en-US" dirty="0" smtClean="0"/>
              <a:t> (besides being heavier) is that Osage Orange contains a water-soluble yellow dye, so putting shavings into water will turn the water yellow.</a:t>
            </a:r>
          </a:p>
          <a:p>
            <a:r>
              <a:rPr lang="en-US" dirty="0" smtClean="0"/>
              <a:t>Osage Orange has been shown in studies to produce more BTUs when burned than any other domestic hardwood, and is accordingly sometimes used as firewood. </a:t>
            </a:r>
          </a:p>
          <a:p>
            <a:endParaRPr lang="en-US" dirty="0" smtClean="0"/>
          </a:p>
          <a:p>
            <a:r>
              <a:rPr lang="en-US" dirty="0" smtClean="0"/>
              <a:t>The wood is used for Fence posts, dye, </a:t>
            </a:r>
            <a:r>
              <a:rPr lang="en-US" dirty="0" smtClean="0">
                <a:solidFill>
                  <a:srgbClr val="00B050"/>
                </a:solidFill>
              </a:rPr>
              <a:t>archery bows</a:t>
            </a:r>
            <a:r>
              <a:rPr lang="en-US" dirty="0" smtClean="0"/>
              <a:t>, musical instruments, </a:t>
            </a:r>
            <a:r>
              <a:rPr lang="en-US" dirty="0" smtClean="0">
                <a:solidFill>
                  <a:srgbClr val="00B050"/>
                </a:solidFill>
              </a:rPr>
              <a:t>turnings</a:t>
            </a:r>
            <a:r>
              <a:rPr lang="en-US" dirty="0" smtClean="0"/>
              <a:t>,  firewood and other small specialty wood items.</a:t>
            </a:r>
          </a:p>
          <a:p>
            <a:endParaRPr lang="en-US" dirty="0"/>
          </a:p>
        </p:txBody>
      </p:sp>
      <p:sp>
        <p:nvSpPr>
          <p:cNvPr id="5" name="Rectangle 4"/>
          <p:cNvSpPr/>
          <p:nvPr/>
        </p:nvSpPr>
        <p:spPr>
          <a:xfrm>
            <a:off x="457200" y="1143000"/>
            <a:ext cx="3965124" cy="369332"/>
          </a:xfrm>
          <a:prstGeom prst="rect">
            <a:avLst/>
          </a:prstGeom>
        </p:spPr>
        <p:txBody>
          <a:bodyPr wrap="none">
            <a:spAutoFit/>
          </a:bodyPr>
          <a:lstStyle/>
          <a:p>
            <a:r>
              <a:rPr lang="en-US" b="1" dirty="0" smtClean="0">
                <a:solidFill>
                  <a:srgbClr val="0000FF"/>
                </a:solidFill>
              </a:rPr>
              <a:t>Bois-d’-arc/Osage-orange  </a:t>
            </a:r>
            <a:r>
              <a:rPr lang="en-US" dirty="0" smtClean="0"/>
              <a:t>Continued…..</a:t>
            </a:r>
            <a:endParaRPr lang="en-US" dirty="0"/>
          </a:p>
        </p:txBody>
      </p:sp>
      <p:pic>
        <p:nvPicPr>
          <p:cNvPr id="8" name="Picture 7" descr="bois d' arc bowl 01p.jpg"/>
          <p:cNvPicPr>
            <a:picLocks noChangeAspect="1"/>
          </p:cNvPicPr>
          <p:nvPr/>
        </p:nvPicPr>
        <p:blipFill>
          <a:blip r:embed="rId4" cstate="print"/>
          <a:stretch>
            <a:fillRect/>
          </a:stretch>
        </p:blipFill>
        <p:spPr>
          <a:xfrm>
            <a:off x="457200" y="4724400"/>
            <a:ext cx="2743899" cy="1993900"/>
          </a:xfrm>
          <a:prstGeom prst="rect">
            <a:avLst/>
          </a:prstGeom>
        </p:spPr>
      </p:pic>
      <p:pic>
        <p:nvPicPr>
          <p:cNvPr id="7" name="Picture 6" descr="bois d' arc bowl 01r.jpg"/>
          <p:cNvPicPr>
            <a:picLocks noChangeAspect="1"/>
          </p:cNvPicPr>
          <p:nvPr/>
        </p:nvPicPr>
        <p:blipFill>
          <a:blip r:embed="rId5" cstate="print"/>
          <a:stretch>
            <a:fillRect/>
          </a:stretch>
        </p:blipFill>
        <p:spPr>
          <a:xfrm>
            <a:off x="5029200" y="3729736"/>
            <a:ext cx="3352800" cy="29392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4876800" cy="838200"/>
          </a:xfrm>
        </p:spPr>
        <p:txBody>
          <a:bodyPr>
            <a:normAutofit/>
          </a:bodyPr>
          <a:lstStyle/>
          <a:p>
            <a:r>
              <a:rPr lang="en-US" sz="4000" b="1" dirty="0" smtClean="0">
                <a:solidFill>
                  <a:srgbClr val="FF0000"/>
                </a:solidFill>
              </a:rPr>
              <a:t>Colored Texas Woods</a:t>
            </a:r>
            <a:endParaRPr lang="en-US" sz="4000"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42</a:t>
            </a:fld>
            <a:endParaRPr lang="en-US" dirty="0"/>
          </a:p>
        </p:txBody>
      </p:sp>
      <p:pic>
        <p:nvPicPr>
          <p:cNvPr id="5" name="Picture 4" descr="mulberry range 01a.jpg"/>
          <p:cNvPicPr>
            <a:picLocks noChangeAspect="1"/>
          </p:cNvPicPr>
          <p:nvPr/>
        </p:nvPicPr>
        <p:blipFill>
          <a:blip r:embed="rId2" cstate="print"/>
          <a:stretch>
            <a:fillRect/>
          </a:stretch>
        </p:blipFill>
        <p:spPr>
          <a:xfrm>
            <a:off x="7587626" y="152400"/>
            <a:ext cx="1403974" cy="1295400"/>
          </a:xfrm>
          <a:prstGeom prst="rect">
            <a:avLst/>
          </a:prstGeom>
        </p:spPr>
      </p:pic>
      <p:sp>
        <p:nvSpPr>
          <p:cNvPr id="6" name="TextBox 5"/>
          <p:cNvSpPr txBox="1"/>
          <p:nvPr/>
        </p:nvSpPr>
        <p:spPr>
          <a:xfrm>
            <a:off x="7543800" y="1447800"/>
            <a:ext cx="1524000" cy="646331"/>
          </a:xfrm>
          <a:prstGeom prst="rect">
            <a:avLst/>
          </a:prstGeom>
          <a:noFill/>
        </p:spPr>
        <p:txBody>
          <a:bodyPr wrap="square" rtlCol="0">
            <a:spAutoFit/>
          </a:bodyPr>
          <a:lstStyle/>
          <a:p>
            <a:pPr algn="ctr"/>
            <a:r>
              <a:rPr lang="en-US" dirty="0" smtClean="0">
                <a:solidFill>
                  <a:srgbClr val="00B0F0"/>
                </a:solidFill>
              </a:rPr>
              <a:t>Red Mulberry range </a:t>
            </a:r>
            <a:endParaRPr lang="en-US" dirty="0">
              <a:solidFill>
                <a:srgbClr val="00B0F0"/>
              </a:solidFill>
            </a:endParaRPr>
          </a:p>
        </p:txBody>
      </p:sp>
      <p:sp>
        <p:nvSpPr>
          <p:cNvPr id="50177" name="Rectangle 1"/>
          <p:cNvSpPr>
            <a:spLocks noChangeArrowheads="1"/>
          </p:cNvSpPr>
          <p:nvPr/>
        </p:nvSpPr>
        <p:spPr bwMode="auto">
          <a:xfrm>
            <a:off x="228600" y="1097964"/>
            <a:ext cx="7239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Red Mulberry </a:t>
            </a:r>
            <a:r>
              <a:rPr lang="en-US" dirty="0" smtClean="0">
                <a:solidFill>
                  <a:srgbClr val="E3690D"/>
                </a:solidFill>
              </a:rPr>
              <a:t>- Morus Microphylla: </a:t>
            </a:r>
            <a:r>
              <a:rPr lang="en-US" dirty="0" smtClean="0"/>
              <a:t>The </a:t>
            </a:r>
            <a:r>
              <a:rPr kumimoji="0" lang="en-US" sz="1800" b="0" i="0" u="none" strike="noStrike" cap="none" normalizeH="0" baseline="0" dirty="0" smtClean="0">
                <a:ln>
                  <a:noFill/>
                </a:ln>
                <a:solidFill>
                  <a:schemeClr val="tx1"/>
                </a:solidFill>
                <a:effectLst/>
                <a:cs typeface="Arial" pitchFamily="34" charset="0"/>
              </a:rPr>
              <a:t>Heartwood is a yellow to golden brown, darkening to a medium/reddish brown with age. Sapwood is a pale yellowish white. Grain is straight, with a uniform medium texture. Good natural luster.</a:t>
            </a:r>
            <a:r>
              <a:rPr lang="en-US" b="1" dirty="0" smtClean="0">
                <a:cs typeface="Arial" pitchFamily="34" charset="0"/>
              </a:rPr>
              <a:t> </a:t>
            </a:r>
            <a:r>
              <a:rPr lang="en-US" dirty="0" smtClean="0">
                <a:cs typeface="Arial" pitchFamily="34" charset="0"/>
              </a:rPr>
              <a:t>Rated as very durable and rot resistance with good insect resistance and weathering properties. Responds well to both hand and machine tools. Turns, glues, and finishes well.</a:t>
            </a:r>
          </a:p>
          <a:p>
            <a:r>
              <a:rPr lang="en-US" dirty="0" smtClean="0"/>
              <a:t>Mulberry species are perhaps better known for their </a:t>
            </a:r>
            <a:r>
              <a:rPr lang="en-US" sz="2000" b="1" dirty="0" smtClean="0">
                <a:solidFill>
                  <a:srgbClr val="C00000"/>
                </a:solidFill>
              </a:rPr>
              <a:t>edible fruit</a:t>
            </a:r>
            <a:r>
              <a:rPr lang="en-US" dirty="0" smtClean="0"/>
              <a:t>. The leaves of White Mulberry </a:t>
            </a:r>
            <a:r>
              <a:rPr lang="en-US" i="1" dirty="0" smtClean="0"/>
              <a:t>(Morus alba)</a:t>
            </a:r>
            <a:r>
              <a:rPr lang="en-US" dirty="0" smtClean="0"/>
              <a:t> (</a:t>
            </a:r>
            <a:r>
              <a:rPr lang="en-US" i="1" dirty="0" smtClean="0"/>
              <a:t>from China</a:t>
            </a:r>
            <a:r>
              <a:rPr lang="en-US" dirty="0" smtClean="0"/>
              <a:t>) are also the primary food source for the silkworm (Bombyx mori), which is used to produce silk.</a:t>
            </a:r>
          </a:p>
          <a:p>
            <a:r>
              <a:rPr lang="en-US" dirty="0" smtClean="0"/>
              <a:t>Mulberry wood itself looks very similar to Osage Orange, though Mulberry tends to be significantly lighter.  Black Locust also bears a close resemblance to Mulberry, and it’s weight is only slightly higher than Mulberry’s. However, the two may be easily separated with a blacklight, as Mulberry is non-fluorescent, while Black Locust is highly fluorescent under a blacklight.</a:t>
            </a:r>
          </a:p>
          <a:p>
            <a:endParaRPr lang="en-US" dirty="0" smtClean="0"/>
          </a:p>
          <a:p>
            <a:r>
              <a:rPr lang="en-US" dirty="0" smtClean="0"/>
              <a:t>The wood is used for fence posts, furniture, and </a:t>
            </a:r>
            <a:r>
              <a:rPr lang="en-US" b="1" dirty="0" smtClean="0">
                <a:solidFill>
                  <a:srgbClr val="00B050"/>
                </a:solidFill>
              </a:rPr>
              <a:t>turned objects.</a:t>
            </a:r>
            <a:endParaRPr kumimoji="0" lang="en-US" sz="1800" b="1" i="0" u="none" strike="noStrike" cap="none" normalizeH="0" baseline="0" dirty="0" smtClean="0">
              <a:ln>
                <a:noFill/>
              </a:ln>
              <a:solidFill>
                <a:srgbClr val="00B050"/>
              </a:solidFill>
              <a:effectLst/>
              <a:cs typeface="Arial" pitchFamily="34" charset="0"/>
            </a:endParaRPr>
          </a:p>
        </p:txBody>
      </p:sp>
      <p:pic>
        <p:nvPicPr>
          <p:cNvPr id="15" name="Picture 14" descr="mulberry  bowl 01p.jpg"/>
          <p:cNvPicPr>
            <a:picLocks noChangeAspect="1"/>
          </p:cNvPicPr>
          <p:nvPr/>
        </p:nvPicPr>
        <p:blipFill>
          <a:blip r:embed="rId3" cstate="print"/>
          <a:stretch>
            <a:fillRect/>
          </a:stretch>
        </p:blipFill>
        <p:spPr>
          <a:xfrm>
            <a:off x="304800" y="5638800"/>
            <a:ext cx="1640633" cy="1071880"/>
          </a:xfrm>
          <a:prstGeom prst="rect">
            <a:avLst/>
          </a:prstGeom>
        </p:spPr>
      </p:pic>
      <p:pic>
        <p:nvPicPr>
          <p:cNvPr id="16" name="Picture 15" descr="mulberry bowl 01w.jpg"/>
          <p:cNvPicPr>
            <a:picLocks noChangeAspect="1"/>
          </p:cNvPicPr>
          <p:nvPr/>
        </p:nvPicPr>
        <p:blipFill>
          <a:blip r:embed="rId4" cstate="print"/>
          <a:stretch>
            <a:fillRect/>
          </a:stretch>
        </p:blipFill>
        <p:spPr>
          <a:xfrm>
            <a:off x="6043794" y="5638800"/>
            <a:ext cx="1265605" cy="1219200"/>
          </a:xfrm>
          <a:prstGeom prst="rect">
            <a:avLst/>
          </a:prstGeom>
        </p:spPr>
      </p:pic>
      <p:pic>
        <p:nvPicPr>
          <p:cNvPr id="13" name="Picture 12" descr="mulberry bowl 01a.jpg"/>
          <p:cNvPicPr>
            <a:picLocks noChangeAspect="1"/>
          </p:cNvPicPr>
          <p:nvPr/>
        </p:nvPicPr>
        <p:blipFill>
          <a:blip r:embed="rId5" cstate="print"/>
          <a:stretch>
            <a:fillRect/>
          </a:stretch>
        </p:blipFill>
        <p:spPr>
          <a:xfrm>
            <a:off x="7467600" y="3962400"/>
            <a:ext cx="1524000" cy="1529080"/>
          </a:xfrm>
          <a:prstGeom prst="rect">
            <a:avLst/>
          </a:prstGeom>
        </p:spPr>
      </p:pic>
      <p:pic>
        <p:nvPicPr>
          <p:cNvPr id="14" name="Picture 13" descr="mulberry lumber 01a.jpg"/>
          <p:cNvPicPr>
            <a:picLocks noChangeAspect="1"/>
          </p:cNvPicPr>
          <p:nvPr/>
        </p:nvPicPr>
        <p:blipFill>
          <a:blip r:embed="rId6" cstate="print"/>
          <a:stretch>
            <a:fillRect/>
          </a:stretch>
        </p:blipFill>
        <p:spPr>
          <a:xfrm>
            <a:off x="7543800" y="2286000"/>
            <a:ext cx="1447800" cy="14478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43</a:t>
            </a:fld>
            <a:endParaRPr lang="en-US"/>
          </a:p>
        </p:txBody>
      </p:sp>
      <p:sp>
        <p:nvSpPr>
          <p:cNvPr id="4" name="Rectangle 3"/>
          <p:cNvSpPr/>
          <p:nvPr/>
        </p:nvSpPr>
        <p:spPr>
          <a:xfrm>
            <a:off x="381000" y="914400"/>
            <a:ext cx="2819400" cy="1754326"/>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Cherry - 4</a:t>
            </a:r>
          </a:p>
          <a:p>
            <a:r>
              <a:rPr lang="en-US" dirty="0" smtClean="0">
                <a:solidFill>
                  <a:srgbClr val="00B050"/>
                </a:solidFill>
              </a:rPr>
              <a:t>Catalpa  - 2</a:t>
            </a:r>
          </a:p>
          <a:p>
            <a:r>
              <a:rPr lang="en-US" dirty="0" smtClean="0">
                <a:solidFill>
                  <a:srgbClr val="00B050"/>
                </a:solidFill>
              </a:rPr>
              <a:t>Crepe Myrtle - 0</a:t>
            </a:r>
          </a:p>
          <a:p>
            <a:r>
              <a:rPr lang="en-US" dirty="0" smtClean="0">
                <a:solidFill>
                  <a:srgbClr val="00B050"/>
                </a:solidFill>
              </a:rPr>
              <a:t>Holly - 4</a:t>
            </a:r>
          </a:p>
          <a:p>
            <a:r>
              <a:rPr lang="en-US" dirty="0" smtClean="0">
                <a:solidFill>
                  <a:srgbClr val="00B050"/>
                </a:solidFill>
              </a:rPr>
              <a:t>Pear - 0</a:t>
            </a:r>
            <a:endParaRPr lang="en-US" dirty="0"/>
          </a:p>
        </p:txBody>
      </p:sp>
      <p:sp>
        <p:nvSpPr>
          <p:cNvPr id="5" name="TextBox 4"/>
          <p:cNvSpPr txBox="1"/>
          <p:nvPr/>
        </p:nvSpPr>
        <p:spPr>
          <a:xfrm>
            <a:off x="381000" y="2819400"/>
            <a:ext cx="1905000" cy="1477328"/>
          </a:xfrm>
          <a:prstGeom prst="rect">
            <a:avLst/>
          </a:prstGeom>
          <a:noFill/>
        </p:spPr>
        <p:txBody>
          <a:bodyPr wrap="square" rtlCol="0">
            <a:spAutoFit/>
          </a:bodyPr>
          <a:lstStyle/>
          <a:p>
            <a:r>
              <a:rPr lang="en-US" dirty="0" smtClean="0"/>
              <a:t>Black Cherry</a:t>
            </a:r>
          </a:p>
          <a:p>
            <a:r>
              <a:rPr lang="en-US" dirty="0" smtClean="0"/>
              <a:t>Northern Catalpa</a:t>
            </a:r>
          </a:p>
          <a:p>
            <a:r>
              <a:rPr lang="en-US" dirty="0" smtClean="0"/>
              <a:t>Crepe Myrtle</a:t>
            </a:r>
          </a:p>
          <a:p>
            <a:r>
              <a:rPr lang="en-US" dirty="0" smtClean="0"/>
              <a:t>American Holly</a:t>
            </a:r>
          </a:p>
          <a:p>
            <a:r>
              <a:rPr lang="en-US" dirty="0" smtClean="0"/>
              <a:t>Bradford Pear</a:t>
            </a:r>
            <a:endParaRPr lang="en-US" dirty="0"/>
          </a:p>
        </p:txBody>
      </p:sp>
      <p:pic>
        <p:nvPicPr>
          <p:cNvPr id="6" name="Picture 5" descr="cherry 01b.jpg"/>
          <p:cNvPicPr>
            <a:picLocks noChangeAspect="1"/>
          </p:cNvPicPr>
          <p:nvPr/>
        </p:nvPicPr>
        <p:blipFill>
          <a:blip r:embed="rId2" cstate="print"/>
          <a:stretch>
            <a:fillRect/>
          </a:stretch>
        </p:blipFill>
        <p:spPr>
          <a:xfrm>
            <a:off x="2133600" y="4343400"/>
            <a:ext cx="2432508" cy="1578864"/>
          </a:xfrm>
          <a:prstGeom prst="rect">
            <a:avLst/>
          </a:prstGeom>
        </p:spPr>
      </p:pic>
      <p:sp>
        <p:nvSpPr>
          <p:cNvPr id="7" name="TextBox 6"/>
          <p:cNvSpPr txBox="1"/>
          <p:nvPr/>
        </p:nvSpPr>
        <p:spPr>
          <a:xfrm>
            <a:off x="2514600" y="3962400"/>
            <a:ext cx="1371600" cy="369332"/>
          </a:xfrm>
          <a:prstGeom prst="rect">
            <a:avLst/>
          </a:prstGeom>
          <a:noFill/>
        </p:spPr>
        <p:txBody>
          <a:bodyPr wrap="square" rtlCol="0">
            <a:spAutoFit/>
          </a:bodyPr>
          <a:lstStyle/>
          <a:p>
            <a:r>
              <a:rPr lang="en-US" dirty="0" smtClean="0">
                <a:solidFill>
                  <a:srgbClr val="00B0F0"/>
                </a:solidFill>
              </a:rPr>
              <a:t>Black Cherry</a:t>
            </a:r>
            <a:endParaRPr lang="en-US" dirty="0">
              <a:solidFill>
                <a:srgbClr val="00B0F0"/>
              </a:solidFill>
            </a:endParaRPr>
          </a:p>
        </p:txBody>
      </p:sp>
      <p:pic>
        <p:nvPicPr>
          <p:cNvPr id="8" name="Picture 7" descr="cherry 01e.jpg"/>
          <p:cNvPicPr>
            <a:picLocks noChangeAspect="1"/>
          </p:cNvPicPr>
          <p:nvPr/>
        </p:nvPicPr>
        <p:blipFill>
          <a:blip r:embed="rId3" cstate="print"/>
          <a:stretch>
            <a:fillRect/>
          </a:stretch>
        </p:blipFill>
        <p:spPr>
          <a:xfrm>
            <a:off x="304800" y="4495800"/>
            <a:ext cx="1810077" cy="2006600"/>
          </a:xfrm>
          <a:prstGeom prst="rect">
            <a:avLst/>
          </a:prstGeom>
        </p:spPr>
      </p:pic>
      <p:sp>
        <p:nvSpPr>
          <p:cNvPr id="9" name="TextBox 8"/>
          <p:cNvSpPr txBox="1"/>
          <p:nvPr/>
        </p:nvSpPr>
        <p:spPr>
          <a:xfrm>
            <a:off x="2209800" y="5867400"/>
            <a:ext cx="1371600" cy="646331"/>
          </a:xfrm>
          <a:prstGeom prst="rect">
            <a:avLst/>
          </a:prstGeom>
          <a:noFill/>
        </p:spPr>
        <p:txBody>
          <a:bodyPr wrap="square" rtlCol="0">
            <a:spAutoFit/>
          </a:bodyPr>
          <a:lstStyle/>
          <a:p>
            <a:pPr algn="ctr"/>
            <a:r>
              <a:rPr lang="en-US" dirty="0" smtClean="0">
                <a:solidFill>
                  <a:srgbClr val="00B050"/>
                </a:solidFill>
              </a:rPr>
              <a:t>Black Cherry Vase</a:t>
            </a:r>
            <a:endParaRPr lang="en-US" dirty="0">
              <a:solidFill>
                <a:srgbClr val="00B050"/>
              </a:solidFill>
            </a:endParaRPr>
          </a:p>
        </p:txBody>
      </p:sp>
      <p:pic>
        <p:nvPicPr>
          <p:cNvPr id="10" name="Picture 9" descr="Catalpa 01b.jpg"/>
          <p:cNvPicPr>
            <a:picLocks noChangeAspect="1"/>
          </p:cNvPicPr>
          <p:nvPr/>
        </p:nvPicPr>
        <p:blipFill>
          <a:blip r:embed="rId4" cstate="print"/>
          <a:stretch>
            <a:fillRect/>
          </a:stretch>
        </p:blipFill>
        <p:spPr>
          <a:xfrm>
            <a:off x="4112443" y="914400"/>
            <a:ext cx="1907357" cy="1850136"/>
          </a:xfrm>
          <a:prstGeom prst="rect">
            <a:avLst/>
          </a:prstGeom>
        </p:spPr>
      </p:pic>
      <p:sp>
        <p:nvSpPr>
          <p:cNvPr id="11" name="TextBox 10"/>
          <p:cNvSpPr txBox="1"/>
          <p:nvPr/>
        </p:nvSpPr>
        <p:spPr>
          <a:xfrm>
            <a:off x="4267200" y="2743200"/>
            <a:ext cx="1905000" cy="369332"/>
          </a:xfrm>
          <a:prstGeom prst="rect">
            <a:avLst/>
          </a:prstGeom>
          <a:noFill/>
        </p:spPr>
        <p:txBody>
          <a:bodyPr wrap="square" rtlCol="0">
            <a:spAutoFit/>
          </a:bodyPr>
          <a:lstStyle/>
          <a:p>
            <a:r>
              <a:rPr lang="en-US" dirty="0" smtClean="0">
                <a:solidFill>
                  <a:srgbClr val="00B0F0"/>
                </a:solidFill>
              </a:rPr>
              <a:t>Northern Catalpa</a:t>
            </a:r>
            <a:endParaRPr lang="en-US" dirty="0">
              <a:solidFill>
                <a:srgbClr val="00B0F0"/>
              </a:solidFill>
            </a:endParaRPr>
          </a:p>
        </p:txBody>
      </p:sp>
      <p:pic>
        <p:nvPicPr>
          <p:cNvPr id="12" name="Picture 11" descr="crepe myrtle 01a.jpg"/>
          <p:cNvPicPr>
            <a:picLocks noChangeAspect="1"/>
          </p:cNvPicPr>
          <p:nvPr/>
        </p:nvPicPr>
        <p:blipFill>
          <a:blip r:embed="rId5" cstate="print"/>
          <a:stretch>
            <a:fillRect/>
          </a:stretch>
        </p:blipFill>
        <p:spPr>
          <a:xfrm>
            <a:off x="6858000" y="3351657"/>
            <a:ext cx="2057400" cy="2355723"/>
          </a:xfrm>
          <a:prstGeom prst="rect">
            <a:avLst/>
          </a:prstGeom>
        </p:spPr>
      </p:pic>
      <p:sp>
        <p:nvSpPr>
          <p:cNvPr id="13" name="TextBox 12"/>
          <p:cNvSpPr txBox="1"/>
          <p:nvPr/>
        </p:nvSpPr>
        <p:spPr>
          <a:xfrm>
            <a:off x="7239000" y="5715000"/>
            <a:ext cx="1447800" cy="646331"/>
          </a:xfrm>
          <a:prstGeom prst="rect">
            <a:avLst/>
          </a:prstGeom>
          <a:noFill/>
        </p:spPr>
        <p:txBody>
          <a:bodyPr wrap="square" rtlCol="0">
            <a:spAutoFit/>
          </a:bodyPr>
          <a:lstStyle/>
          <a:p>
            <a:pPr algn="ctr"/>
            <a:r>
              <a:rPr lang="en-US" dirty="0" smtClean="0">
                <a:solidFill>
                  <a:srgbClr val="00B0F0"/>
                </a:solidFill>
              </a:rPr>
              <a:t>Crepe Myrtle or Satinwood</a:t>
            </a:r>
            <a:endParaRPr lang="en-US" dirty="0">
              <a:solidFill>
                <a:srgbClr val="00B0F0"/>
              </a:solidFill>
            </a:endParaRPr>
          </a:p>
        </p:txBody>
      </p:sp>
      <p:pic>
        <p:nvPicPr>
          <p:cNvPr id="14" name="Picture 13" descr="hollie 01b.jpg"/>
          <p:cNvPicPr>
            <a:picLocks noChangeAspect="1"/>
          </p:cNvPicPr>
          <p:nvPr/>
        </p:nvPicPr>
        <p:blipFill>
          <a:blip r:embed="rId6" cstate="print"/>
          <a:stretch>
            <a:fillRect/>
          </a:stretch>
        </p:blipFill>
        <p:spPr>
          <a:xfrm>
            <a:off x="4572000" y="3352799"/>
            <a:ext cx="2209800" cy="2446323"/>
          </a:xfrm>
          <a:prstGeom prst="rect">
            <a:avLst/>
          </a:prstGeom>
        </p:spPr>
      </p:pic>
      <p:sp>
        <p:nvSpPr>
          <p:cNvPr id="15" name="TextBox 14"/>
          <p:cNvSpPr txBox="1"/>
          <p:nvPr/>
        </p:nvSpPr>
        <p:spPr>
          <a:xfrm>
            <a:off x="4800600" y="5638800"/>
            <a:ext cx="1676400" cy="369332"/>
          </a:xfrm>
          <a:prstGeom prst="rect">
            <a:avLst/>
          </a:prstGeom>
          <a:noFill/>
        </p:spPr>
        <p:txBody>
          <a:bodyPr wrap="square" rtlCol="0">
            <a:spAutoFit/>
          </a:bodyPr>
          <a:lstStyle/>
          <a:p>
            <a:r>
              <a:rPr lang="en-US" dirty="0" smtClean="0">
                <a:solidFill>
                  <a:srgbClr val="00B0F0"/>
                </a:solidFill>
              </a:rPr>
              <a:t>American Holly</a:t>
            </a:r>
            <a:endParaRPr lang="en-US" dirty="0">
              <a:solidFill>
                <a:srgbClr val="00B0F0"/>
              </a:solidFill>
            </a:endParaRPr>
          </a:p>
        </p:txBody>
      </p:sp>
      <p:pic>
        <p:nvPicPr>
          <p:cNvPr id="16" name="Picture 15" descr="pear 01a.jpg"/>
          <p:cNvPicPr>
            <a:picLocks noChangeAspect="1"/>
          </p:cNvPicPr>
          <p:nvPr/>
        </p:nvPicPr>
        <p:blipFill>
          <a:blip r:embed="rId7" cstate="print"/>
          <a:stretch>
            <a:fillRect/>
          </a:stretch>
        </p:blipFill>
        <p:spPr>
          <a:xfrm>
            <a:off x="6705600" y="914400"/>
            <a:ext cx="2332358" cy="1752600"/>
          </a:xfrm>
          <a:prstGeom prst="rect">
            <a:avLst/>
          </a:prstGeom>
        </p:spPr>
      </p:pic>
      <p:sp>
        <p:nvSpPr>
          <p:cNvPr id="17" name="TextBox 16"/>
          <p:cNvSpPr txBox="1"/>
          <p:nvPr/>
        </p:nvSpPr>
        <p:spPr>
          <a:xfrm>
            <a:off x="7086600" y="2667000"/>
            <a:ext cx="1600200" cy="369332"/>
          </a:xfrm>
          <a:prstGeom prst="rect">
            <a:avLst/>
          </a:prstGeom>
          <a:noFill/>
        </p:spPr>
        <p:txBody>
          <a:bodyPr wrap="square" rtlCol="0">
            <a:spAutoFit/>
          </a:bodyPr>
          <a:lstStyle/>
          <a:p>
            <a:r>
              <a:rPr lang="en-US" dirty="0" smtClean="0">
                <a:solidFill>
                  <a:srgbClr val="00B0F0"/>
                </a:solidFill>
              </a:rPr>
              <a:t>Bradford Pear</a:t>
            </a:r>
            <a:endParaRPr lang="en-US" dirty="0">
              <a:solidFill>
                <a:srgbClr val="00B0F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44</a:t>
            </a:fld>
            <a:endParaRPr lang="en-US"/>
          </a:p>
        </p:txBody>
      </p:sp>
      <p:pic>
        <p:nvPicPr>
          <p:cNvPr id="6" name="Picture 5" descr="cherry 01a.jpg"/>
          <p:cNvPicPr>
            <a:picLocks noChangeAspect="1"/>
          </p:cNvPicPr>
          <p:nvPr/>
        </p:nvPicPr>
        <p:blipFill>
          <a:blip r:embed="rId2" cstate="print"/>
          <a:stretch>
            <a:fillRect/>
          </a:stretch>
        </p:blipFill>
        <p:spPr>
          <a:xfrm>
            <a:off x="7725417" y="152400"/>
            <a:ext cx="1342383" cy="1295400"/>
          </a:xfrm>
          <a:prstGeom prst="rect">
            <a:avLst/>
          </a:prstGeom>
        </p:spPr>
      </p:pic>
      <p:sp>
        <p:nvSpPr>
          <p:cNvPr id="7" name="TextBox 6"/>
          <p:cNvSpPr txBox="1"/>
          <p:nvPr/>
        </p:nvSpPr>
        <p:spPr>
          <a:xfrm>
            <a:off x="7772400" y="1447800"/>
            <a:ext cx="1371600" cy="646331"/>
          </a:xfrm>
          <a:prstGeom prst="rect">
            <a:avLst/>
          </a:prstGeom>
          <a:noFill/>
        </p:spPr>
        <p:txBody>
          <a:bodyPr wrap="square" rtlCol="0">
            <a:spAutoFit/>
          </a:bodyPr>
          <a:lstStyle/>
          <a:p>
            <a:pPr algn="ctr"/>
            <a:r>
              <a:rPr lang="en-US" dirty="0" smtClean="0">
                <a:solidFill>
                  <a:srgbClr val="00B050"/>
                </a:solidFill>
              </a:rPr>
              <a:t>Black Cherry range</a:t>
            </a:r>
            <a:endParaRPr lang="en-US" dirty="0">
              <a:solidFill>
                <a:srgbClr val="00B050"/>
              </a:solidFill>
            </a:endParaRPr>
          </a:p>
        </p:txBody>
      </p:sp>
      <p:sp>
        <p:nvSpPr>
          <p:cNvPr id="67585" name="Rectangle 1"/>
          <p:cNvSpPr>
            <a:spLocks noChangeArrowheads="1"/>
          </p:cNvSpPr>
          <p:nvPr/>
        </p:nvSpPr>
        <p:spPr bwMode="auto">
          <a:xfrm>
            <a:off x="228600" y="990600"/>
            <a:ext cx="73152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Black Cherry </a:t>
            </a:r>
            <a:r>
              <a:rPr lang="en-US" dirty="0" smtClean="0">
                <a:solidFill>
                  <a:srgbClr val="E3690D"/>
                </a:solidFill>
              </a:rPr>
              <a:t>– Prunus serotina:  </a:t>
            </a:r>
            <a:r>
              <a:rPr kumimoji="0" lang="en-US" sz="1800" b="0" i="0" u="none" strike="noStrike" cap="none" normalizeH="0" baseline="0" dirty="0" smtClean="0">
                <a:ln>
                  <a:noFill/>
                </a:ln>
                <a:solidFill>
                  <a:schemeClr val="tx1"/>
                </a:solidFill>
                <a:effectLst/>
                <a:cs typeface="Arial" pitchFamily="34" charset="0"/>
              </a:rPr>
              <a:t>Heartwood is a light pinkish brown when freshly cut, darkening to a medium reddish brown with time and upon exposure to light. Sapwood is a pale yellowish color. The grain is usually straight and easy to work—with the exception of figured pieces with curly grain patterns. Has a fine, even texture with moderate natural luster.</a:t>
            </a:r>
            <a:r>
              <a:rPr lang="en-US" dirty="0" smtClean="0"/>
              <a:t> Heartwood is rated as being very durable and resistant to decay. </a:t>
            </a:r>
          </a:p>
          <a:p>
            <a:pPr algn="just" fontAlgn="base">
              <a:spcBef>
                <a:spcPct val="0"/>
              </a:spcBef>
              <a:spcAft>
                <a:spcPct val="0"/>
              </a:spcAft>
            </a:pPr>
            <a:endParaRPr lang="en-US" dirty="0" smtClean="0"/>
          </a:p>
          <a:p>
            <a:pPr algn="just" fontAlgn="base">
              <a:spcBef>
                <a:spcPct val="0"/>
              </a:spcBef>
              <a:spcAft>
                <a:spcPct val="0"/>
              </a:spcAft>
            </a:pPr>
            <a:r>
              <a:rPr lang="en-US" dirty="0" smtClean="0"/>
              <a:t>Cherry is known as being one of the best all-around woods for workability. It is stable, straight-grained, and machines well. The only difficulties typically arise if the wood is being stained, as it can sometimes give blotchy results—using a sanding sealer prior to staining, or using a gel-based stain is recommended.  Has a mild, distinctive scent when being worked. Black Cherry develops a rich reddish-brown patina as it ages that’s frequently imitated with wood stains on other hardwoods such as Yellow Poplar (Liriodendron tulipifera). This aging process can be accelerated by exposing the wood to direct sunlight. </a:t>
            </a:r>
          </a:p>
          <a:p>
            <a:pPr algn="just" fontAlgn="base">
              <a:spcBef>
                <a:spcPct val="0"/>
              </a:spcBef>
              <a:spcAft>
                <a:spcPct val="0"/>
              </a:spcAft>
            </a:pPr>
            <a:endParaRPr lang="en-US" dirty="0" smtClean="0"/>
          </a:p>
          <a:p>
            <a:pPr algn="just" fontAlgn="base">
              <a:spcBef>
                <a:spcPct val="0"/>
              </a:spcBef>
              <a:spcAft>
                <a:spcPct val="0"/>
              </a:spcAft>
            </a:pPr>
            <a:r>
              <a:rPr lang="en-US" dirty="0" smtClean="0"/>
              <a:t>The wood is used for cabinetry, fine furniture, flooring, interior millwork, veneer, </a:t>
            </a:r>
            <a:r>
              <a:rPr lang="en-US" sz="2000" b="1" dirty="0" smtClean="0">
                <a:solidFill>
                  <a:srgbClr val="00B050"/>
                </a:solidFill>
              </a:rPr>
              <a:t>turned objects</a:t>
            </a:r>
            <a:r>
              <a:rPr lang="en-US" dirty="0" smtClean="0"/>
              <a:t>, and small specialty wood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15" name="Picture 14" descr="cherry 01d.jpg"/>
          <p:cNvPicPr>
            <a:picLocks noChangeAspect="1"/>
          </p:cNvPicPr>
          <p:nvPr/>
        </p:nvPicPr>
        <p:blipFill>
          <a:blip r:embed="rId3" cstate="print"/>
          <a:stretch>
            <a:fillRect/>
          </a:stretch>
        </p:blipFill>
        <p:spPr>
          <a:xfrm>
            <a:off x="7543800" y="2958352"/>
            <a:ext cx="1600200" cy="1270747"/>
          </a:xfrm>
          <a:prstGeom prst="rect">
            <a:avLst/>
          </a:prstGeom>
        </p:spPr>
      </p:pic>
      <p:pic>
        <p:nvPicPr>
          <p:cNvPr id="14" name="Picture 13" descr="cherry 01c.jpg"/>
          <p:cNvPicPr>
            <a:picLocks noChangeAspect="1"/>
          </p:cNvPicPr>
          <p:nvPr/>
        </p:nvPicPr>
        <p:blipFill>
          <a:blip r:embed="rId4" cstate="print"/>
          <a:stretch>
            <a:fillRect/>
          </a:stretch>
        </p:blipFill>
        <p:spPr>
          <a:xfrm>
            <a:off x="7532667" y="5181600"/>
            <a:ext cx="1611332" cy="11544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45</a:t>
            </a:fld>
            <a:endParaRPr lang="en-US"/>
          </a:p>
        </p:txBody>
      </p:sp>
      <p:pic>
        <p:nvPicPr>
          <p:cNvPr id="6" name="Picture 5" descr="Catalpa 01a.jpg"/>
          <p:cNvPicPr>
            <a:picLocks noChangeAspect="1"/>
          </p:cNvPicPr>
          <p:nvPr/>
        </p:nvPicPr>
        <p:blipFill>
          <a:blip r:embed="rId2" cstate="print"/>
          <a:stretch>
            <a:fillRect/>
          </a:stretch>
        </p:blipFill>
        <p:spPr>
          <a:xfrm>
            <a:off x="7600849" y="76200"/>
            <a:ext cx="1466952" cy="1371600"/>
          </a:xfrm>
          <a:prstGeom prst="rect">
            <a:avLst/>
          </a:prstGeom>
        </p:spPr>
      </p:pic>
      <p:sp>
        <p:nvSpPr>
          <p:cNvPr id="7" name="TextBox 6"/>
          <p:cNvSpPr txBox="1"/>
          <p:nvPr/>
        </p:nvSpPr>
        <p:spPr>
          <a:xfrm>
            <a:off x="7696200" y="1371600"/>
            <a:ext cx="1447800" cy="646331"/>
          </a:xfrm>
          <a:prstGeom prst="rect">
            <a:avLst/>
          </a:prstGeom>
          <a:noFill/>
        </p:spPr>
        <p:txBody>
          <a:bodyPr wrap="square" rtlCol="0">
            <a:spAutoFit/>
          </a:bodyPr>
          <a:lstStyle/>
          <a:p>
            <a:pPr algn="ctr"/>
            <a:r>
              <a:rPr lang="en-US" dirty="0" smtClean="0">
                <a:solidFill>
                  <a:srgbClr val="00B050"/>
                </a:solidFill>
              </a:rPr>
              <a:t>N. Catalpa’s native range</a:t>
            </a:r>
            <a:endParaRPr lang="en-US" dirty="0">
              <a:solidFill>
                <a:srgbClr val="00B050"/>
              </a:solidFill>
            </a:endParaRPr>
          </a:p>
        </p:txBody>
      </p:sp>
      <p:sp>
        <p:nvSpPr>
          <p:cNvPr id="63489" name="Rectangle 1"/>
          <p:cNvSpPr>
            <a:spLocks noChangeArrowheads="1"/>
          </p:cNvSpPr>
          <p:nvPr/>
        </p:nvSpPr>
        <p:spPr bwMode="auto">
          <a:xfrm>
            <a:off x="228600" y="1066800"/>
            <a:ext cx="7391400" cy="3237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Northern Catalpa </a:t>
            </a:r>
            <a:r>
              <a:rPr lang="en-US" dirty="0" smtClean="0">
                <a:solidFill>
                  <a:srgbClr val="E3690D"/>
                </a:solidFill>
              </a:rPr>
              <a:t>– Catalpa speciosa:  </a:t>
            </a:r>
            <a:r>
              <a:rPr kumimoji="0" lang="en-US" sz="1800" b="0" i="0" u="none" strike="noStrike" cap="none" normalizeH="0" baseline="0" dirty="0" smtClean="0">
                <a:ln>
                  <a:noFill/>
                </a:ln>
                <a:solidFill>
                  <a:schemeClr val="tx1"/>
                </a:solidFill>
                <a:effectLst/>
                <a:cs typeface="Arial" pitchFamily="34" charset="0"/>
              </a:rPr>
              <a:t>Heartwood color can range from a neutral grayish tan to a richer golden brown: nearly the entire trunk is composed of heartwood. Narrow sapwood is a pale gray. Overall appearance somewhat resembles Ash</a:t>
            </a:r>
            <a:r>
              <a:rPr lang="en-US" dirty="0" smtClean="0">
                <a:cs typeface="Arial" pitchFamily="34" charset="0"/>
              </a:rPr>
              <a:t>.</a:t>
            </a:r>
            <a:r>
              <a:rPr kumimoji="0" lang="en-US" sz="1800" b="0" i="0" u="none" strike="noStrike" cap="none" normalizeH="0" baseline="0" dirty="0" smtClean="0">
                <a:ln>
                  <a:noFill/>
                </a:ln>
                <a:solidFill>
                  <a:schemeClr val="tx1"/>
                </a:solidFill>
                <a:effectLst/>
                <a:cs typeface="Arial" pitchFamily="34" charset="0"/>
              </a:rPr>
              <a:t> Grain is straight, with an open, coarse texture.</a:t>
            </a:r>
            <a:r>
              <a:rPr lang="en-US" dirty="0" smtClean="0">
                <a:cs typeface="Arial" pitchFamily="34" charset="0"/>
              </a:rPr>
              <a:t> Catalpa is rated as being durable regarding decay resistance, and holds up well in direct ground contact.</a:t>
            </a:r>
          </a:p>
          <a:p>
            <a:pPr algn="just" eaLnBrk="0" fontAlgn="base" hangingPunct="0">
              <a:spcBef>
                <a:spcPct val="0"/>
              </a:spcBef>
              <a:spcAft>
                <a:spcPct val="0"/>
              </a:spcAft>
            </a:pPr>
            <a:r>
              <a:rPr lang="en-US" dirty="0" smtClean="0">
                <a:cs typeface="Arial" pitchFamily="34" charset="0"/>
              </a:rPr>
              <a:t>Generally easy to work with hand and machine tools, though care must be taken during sanding to avoid creating indents and ridges where the lighter latewood areas tend to sand more readily than the earlywood portions. Turns, glues, and finishes well, though pore-filling is necessary to obtain a smooth finished surface.</a:t>
            </a:r>
            <a:r>
              <a:rPr lang="en-US" dirty="0" smtClean="0"/>
              <a:t> Catalpa has a faint, spicy odor</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Catalpa 01e.jpg"/>
          <p:cNvPicPr>
            <a:picLocks noChangeAspect="1"/>
          </p:cNvPicPr>
          <p:nvPr/>
        </p:nvPicPr>
        <p:blipFill>
          <a:blip r:embed="rId3" cstate="print"/>
          <a:stretch>
            <a:fillRect/>
          </a:stretch>
        </p:blipFill>
        <p:spPr>
          <a:xfrm>
            <a:off x="5278061" y="4800600"/>
            <a:ext cx="3028621" cy="1746504"/>
          </a:xfrm>
          <a:prstGeom prst="rect">
            <a:avLst/>
          </a:prstGeom>
        </p:spPr>
      </p:pic>
      <p:pic>
        <p:nvPicPr>
          <p:cNvPr id="12" name="Picture 11" descr="Catalpa 01f.jpg"/>
          <p:cNvPicPr>
            <a:picLocks noChangeAspect="1"/>
          </p:cNvPicPr>
          <p:nvPr/>
        </p:nvPicPr>
        <p:blipFill>
          <a:blip r:embed="rId4" cstate="print"/>
          <a:stretch>
            <a:fillRect/>
          </a:stretch>
        </p:blipFill>
        <p:spPr>
          <a:xfrm>
            <a:off x="2743200" y="4711192"/>
            <a:ext cx="2362200" cy="1874012"/>
          </a:xfrm>
          <a:prstGeom prst="rect">
            <a:avLst/>
          </a:prstGeom>
        </p:spPr>
      </p:pic>
      <p:pic>
        <p:nvPicPr>
          <p:cNvPr id="13" name="Picture 12" descr="Catalpa 01c.jpg"/>
          <p:cNvPicPr>
            <a:picLocks noChangeAspect="1"/>
          </p:cNvPicPr>
          <p:nvPr/>
        </p:nvPicPr>
        <p:blipFill>
          <a:blip r:embed="rId5" cstate="print"/>
          <a:stretch>
            <a:fillRect/>
          </a:stretch>
        </p:blipFill>
        <p:spPr>
          <a:xfrm>
            <a:off x="228600" y="4677283"/>
            <a:ext cx="2438400" cy="19425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46</a:t>
            </a:fld>
            <a:endParaRPr lang="en-US"/>
          </a:p>
        </p:txBody>
      </p:sp>
      <p:pic>
        <p:nvPicPr>
          <p:cNvPr id="6" name="Picture 5" descr="Catalpa 01a.jpg"/>
          <p:cNvPicPr>
            <a:picLocks noChangeAspect="1"/>
          </p:cNvPicPr>
          <p:nvPr/>
        </p:nvPicPr>
        <p:blipFill>
          <a:blip r:embed="rId2" cstate="print"/>
          <a:stretch>
            <a:fillRect/>
          </a:stretch>
        </p:blipFill>
        <p:spPr>
          <a:xfrm>
            <a:off x="7682345" y="76200"/>
            <a:ext cx="1385455" cy="1295400"/>
          </a:xfrm>
          <a:prstGeom prst="rect">
            <a:avLst/>
          </a:prstGeom>
        </p:spPr>
      </p:pic>
      <p:sp>
        <p:nvSpPr>
          <p:cNvPr id="7" name="TextBox 6"/>
          <p:cNvSpPr txBox="1"/>
          <p:nvPr/>
        </p:nvSpPr>
        <p:spPr>
          <a:xfrm>
            <a:off x="7696200" y="1371600"/>
            <a:ext cx="1447800" cy="646331"/>
          </a:xfrm>
          <a:prstGeom prst="rect">
            <a:avLst/>
          </a:prstGeom>
          <a:noFill/>
        </p:spPr>
        <p:txBody>
          <a:bodyPr wrap="square" rtlCol="0">
            <a:spAutoFit/>
          </a:bodyPr>
          <a:lstStyle/>
          <a:p>
            <a:pPr algn="ctr"/>
            <a:r>
              <a:rPr lang="en-US" dirty="0" smtClean="0">
                <a:solidFill>
                  <a:srgbClr val="00B050"/>
                </a:solidFill>
              </a:rPr>
              <a:t>N. Catalpa’s native range</a:t>
            </a:r>
            <a:endParaRPr lang="en-US" dirty="0">
              <a:solidFill>
                <a:srgbClr val="00B050"/>
              </a:solidFill>
            </a:endParaRPr>
          </a:p>
        </p:txBody>
      </p:sp>
      <p:sp>
        <p:nvSpPr>
          <p:cNvPr id="10" name="Rectangle 9"/>
          <p:cNvSpPr/>
          <p:nvPr/>
        </p:nvSpPr>
        <p:spPr>
          <a:xfrm>
            <a:off x="228600" y="990600"/>
            <a:ext cx="7315200" cy="4585871"/>
          </a:xfrm>
          <a:prstGeom prst="rect">
            <a:avLst/>
          </a:prstGeom>
        </p:spPr>
        <p:txBody>
          <a:bodyPr wrap="square">
            <a:spAutoFit/>
          </a:bodyPr>
          <a:lstStyle/>
          <a:p>
            <a:r>
              <a:rPr lang="en-US" sz="2000" b="1" dirty="0" smtClean="0">
                <a:solidFill>
                  <a:srgbClr val="00B050"/>
                </a:solidFill>
              </a:rPr>
              <a:t>Catalpa continued…..</a:t>
            </a:r>
          </a:p>
          <a:p>
            <a:endParaRPr lang="en-US" dirty="0" smtClean="0"/>
          </a:p>
          <a:p>
            <a:r>
              <a:rPr lang="en-US" dirty="0" smtClean="0"/>
              <a:t>The genus gets its name from the Catawba Indian tribe’s name for the tree, (the tribe itself is also named after the tree). Catalpa is a popular ornamental tree, with showy flowers, broad leaves, and large, characteristic bean-like fruit; the latter of which lead some to refer to the trees as the Indian Bean tree, or the Cigar tree.</a:t>
            </a:r>
          </a:p>
          <a:p>
            <a:r>
              <a:rPr lang="en-US" dirty="0" smtClean="0"/>
              <a:t>Catalpa is a somewhat underrated hardwood, not seen too often in lumber form. Unlike most other common carving woods, such as Butternut or Basswood, Catalpa is resistant to decay, and is more suited to outdoor carvings than other domestic species. Additionally, Catalpa has superb stability, with very low shrinkage rates, (though initial drying can be problematic, with cracking a common problem on unsealed pieces). </a:t>
            </a:r>
          </a:p>
          <a:p>
            <a:endParaRPr lang="en-US" dirty="0" smtClean="0"/>
          </a:p>
          <a:p>
            <a:r>
              <a:rPr lang="en-US" dirty="0" smtClean="0"/>
              <a:t>The soft wood is used for fence posts, utility wood, cabinetry, </a:t>
            </a:r>
            <a:r>
              <a:rPr lang="en-US" sz="2000" b="1" dirty="0" smtClean="0">
                <a:solidFill>
                  <a:srgbClr val="00B0F0"/>
                </a:solidFill>
              </a:rPr>
              <a:t>turning</a:t>
            </a:r>
            <a:r>
              <a:rPr lang="en-US" dirty="0" smtClean="0"/>
              <a:t> and </a:t>
            </a:r>
            <a:r>
              <a:rPr lang="en-US" sz="2000" b="1" dirty="0" smtClean="0">
                <a:solidFill>
                  <a:srgbClr val="00B0F0"/>
                </a:solidFill>
              </a:rPr>
              <a:t>carving.</a:t>
            </a:r>
            <a:endParaRPr lang="en-US" b="1" dirty="0">
              <a:solidFill>
                <a:srgbClr val="00B0F0"/>
              </a:solidFill>
            </a:endParaRPr>
          </a:p>
        </p:txBody>
      </p:sp>
      <p:pic>
        <p:nvPicPr>
          <p:cNvPr id="8" name="Picture 7" descr="Catalpa 01d.jpg"/>
          <p:cNvPicPr>
            <a:picLocks noChangeAspect="1"/>
          </p:cNvPicPr>
          <p:nvPr/>
        </p:nvPicPr>
        <p:blipFill>
          <a:blip r:embed="rId3" cstate="print"/>
          <a:stretch>
            <a:fillRect/>
          </a:stretch>
        </p:blipFill>
        <p:spPr>
          <a:xfrm>
            <a:off x="3124200" y="5193030"/>
            <a:ext cx="2286000" cy="156972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47</a:t>
            </a:fld>
            <a:endParaRPr lang="en-US"/>
          </a:p>
        </p:txBody>
      </p:sp>
      <p:sp>
        <p:nvSpPr>
          <p:cNvPr id="66561" name="Rectangle 1"/>
          <p:cNvSpPr>
            <a:spLocks noChangeArrowheads="1"/>
          </p:cNvSpPr>
          <p:nvPr/>
        </p:nvSpPr>
        <p:spPr bwMode="auto">
          <a:xfrm>
            <a:off x="152400" y="1125765"/>
            <a:ext cx="7010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Crepe Myrtle </a:t>
            </a:r>
            <a:r>
              <a:rPr lang="en-US" dirty="0" smtClean="0"/>
              <a:t>– </a:t>
            </a:r>
            <a:r>
              <a:rPr lang="en-US" dirty="0" smtClean="0">
                <a:solidFill>
                  <a:srgbClr val="E3690D"/>
                </a:solidFill>
              </a:rPr>
              <a:t>Lagerstroemia indica</a:t>
            </a:r>
            <a:r>
              <a:rPr lang="en-US" dirty="0" smtClean="0"/>
              <a:t>,  Related to Asia Satinwood trees.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cs typeface="Arial" pitchFamily="34" charset="0"/>
              </a:rPr>
              <a:t>Heartwood typically golden to reddish brown, with paler yellow/gray sapwood. Colors tend to darken with age upon exposure to light. Curly grain figure very common in this species, with some pieces exhibiting outstanding curl.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cs typeface="Arial" pitchFamily="34" charset="0"/>
            </a:endParaRP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Grain is usually straight, though some pieces have wavy or interlocked grain; texture is moderately coarse and uneven; </a:t>
            </a:r>
            <a:r>
              <a:rPr kumimoji="0" lang="en-US" sz="1800" b="1" i="0" u="none" strike="noStrike" cap="none" normalizeH="0" baseline="0" dirty="0" smtClean="0">
                <a:ln>
                  <a:noFill/>
                </a:ln>
                <a:solidFill>
                  <a:srgbClr val="00B050"/>
                </a:solidFill>
                <a:effectLst/>
                <a:cs typeface="Arial" pitchFamily="34" charset="0"/>
              </a:rPr>
              <a:t>good natural luster.</a:t>
            </a:r>
            <a:r>
              <a:rPr lang="en-US" b="1" dirty="0" smtClean="0">
                <a:solidFill>
                  <a:srgbClr val="00B050"/>
                </a:solidFill>
                <a:cs typeface="Arial" pitchFamily="34" charset="0"/>
              </a:rPr>
              <a:t> </a:t>
            </a:r>
            <a:r>
              <a:rPr lang="en-US" dirty="0" smtClean="0">
                <a:cs typeface="Arial" pitchFamily="34" charset="0"/>
              </a:rPr>
              <a:t>Rated as moderately durable to durable regarding decay resistance, with intermediate resistance to insect attack.</a:t>
            </a:r>
          </a:p>
          <a:p>
            <a:pPr algn="just" eaLnBrk="0" fontAlgn="base" hangingPunct="0">
              <a:spcBef>
                <a:spcPct val="0"/>
              </a:spcBef>
              <a:spcAft>
                <a:spcPct val="0"/>
              </a:spcAft>
            </a:pPr>
            <a:r>
              <a:rPr lang="en-US" dirty="0" smtClean="0">
                <a:cs typeface="Arial" pitchFamily="34" charset="0"/>
              </a:rPr>
              <a:t>Generally easy to work, producing good results, though pieces with curly grain (as with any species of figured wood) will be more difficult to plane and machine without tearout. Doesn’t have the blunting effect on cutters that true satinwoods exhibit. Turns, glues, and finishes well—polishes to a high luster.  </a:t>
            </a:r>
          </a:p>
          <a:p>
            <a:pPr algn="just" eaLnBrk="0" fontAlgn="base" hangingPunct="0">
              <a:spcBef>
                <a:spcPct val="0"/>
              </a:spcBef>
              <a:spcAft>
                <a:spcPct val="0"/>
              </a:spcAft>
            </a:pPr>
            <a:endParaRPr lang="en-US" dirty="0" smtClean="0">
              <a:cs typeface="Arial" pitchFamily="34" charset="0"/>
            </a:endParaRPr>
          </a:p>
          <a:p>
            <a:pPr algn="just" eaLnBrk="0" fontAlgn="base" hangingPunct="0">
              <a:spcBef>
                <a:spcPct val="0"/>
              </a:spcBef>
              <a:spcAft>
                <a:spcPct val="0"/>
              </a:spcAft>
            </a:pPr>
            <a:r>
              <a:rPr lang="en-US" dirty="0" smtClean="0">
                <a:cs typeface="Arial" pitchFamily="34" charset="0"/>
              </a:rPr>
              <a:t>The wood is used for f</a:t>
            </a:r>
            <a:r>
              <a:rPr lang="en-US" dirty="0" smtClean="0"/>
              <a:t>urniture, boatbuilding, general utility work (within its native range), </a:t>
            </a:r>
            <a:r>
              <a:rPr lang="en-US" sz="2000" b="1" dirty="0" smtClean="0">
                <a:solidFill>
                  <a:srgbClr val="00B050"/>
                </a:solidFill>
              </a:rPr>
              <a:t>turned objects</a:t>
            </a:r>
            <a:r>
              <a:rPr lang="en-US" dirty="0" smtClean="0"/>
              <a:t>, and other small specialty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6" name="Picture 5" descr="crepe myrtle 01a.jpg"/>
          <p:cNvPicPr>
            <a:picLocks noChangeAspect="1"/>
          </p:cNvPicPr>
          <p:nvPr/>
        </p:nvPicPr>
        <p:blipFill>
          <a:blip r:embed="rId2" cstate="print"/>
          <a:stretch>
            <a:fillRect/>
          </a:stretch>
        </p:blipFill>
        <p:spPr>
          <a:xfrm>
            <a:off x="7162800" y="1524000"/>
            <a:ext cx="1863406" cy="2133600"/>
          </a:xfrm>
          <a:prstGeom prst="rect">
            <a:avLst/>
          </a:prstGeom>
        </p:spPr>
      </p:pic>
      <p:pic>
        <p:nvPicPr>
          <p:cNvPr id="8" name="Picture 7" descr="crepe myrtle 01f.jpg"/>
          <p:cNvPicPr>
            <a:picLocks noChangeAspect="1"/>
          </p:cNvPicPr>
          <p:nvPr/>
        </p:nvPicPr>
        <p:blipFill>
          <a:blip r:embed="rId3" cstate="print"/>
          <a:stretch>
            <a:fillRect/>
          </a:stretch>
        </p:blipFill>
        <p:spPr>
          <a:xfrm>
            <a:off x="7010400" y="5876544"/>
            <a:ext cx="1352862" cy="84779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48</a:t>
            </a:fld>
            <a:endParaRPr lang="en-US"/>
          </a:p>
        </p:txBody>
      </p:sp>
      <p:sp>
        <p:nvSpPr>
          <p:cNvPr id="6" name="Rectangle 5"/>
          <p:cNvSpPr/>
          <p:nvPr/>
        </p:nvSpPr>
        <p:spPr>
          <a:xfrm>
            <a:off x="304800" y="685800"/>
            <a:ext cx="8610600" cy="4985980"/>
          </a:xfrm>
          <a:prstGeom prst="rect">
            <a:avLst/>
          </a:prstGeom>
        </p:spPr>
        <p:txBody>
          <a:bodyPr wrap="square">
            <a:spAutoFit/>
          </a:bodyPr>
          <a:lstStyle/>
          <a:p>
            <a:r>
              <a:rPr lang="en-US" sz="2000" b="1" dirty="0" smtClean="0">
                <a:solidFill>
                  <a:srgbClr val="0000FF"/>
                </a:solidFill>
              </a:rPr>
              <a:t>Crepe Myrtle continued….</a:t>
            </a:r>
            <a:endParaRPr lang="en-US" dirty="0" smtClean="0"/>
          </a:p>
          <a:p>
            <a:r>
              <a:rPr lang="en-US" sz="2000" b="1" dirty="0" smtClean="0">
                <a:solidFill>
                  <a:srgbClr val="C00000"/>
                </a:solidFill>
              </a:rPr>
              <a:t>The common Crepe Myrtle (</a:t>
            </a:r>
            <a:r>
              <a:rPr lang="en-US" sz="2000" b="1" i="1" dirty="0" smtClean="0">
                <a:solidFill>
                  <a:srgbClr val="C00000"/>
                </a:solidFill>
              </a:rPr>
              <a:t>Lagerstroemia indica</a:t>
            </a:r>
            <a:r>
              <a:rPr lang="en-US" sz="2000" b="1" dirty="0" smtClean="0">
                <a:solidFill>
                  <a:srgbClr val="C00000"/>
                </a:solidFill>
              </a:rPr>
              <a:t>) from China and Korea was introduced </a:t>
            </a:r>
            <a:r>
              <a:rPr lang="en-US" sz="2000" b="1" i="1" dirty="0" smtClean="0">
                <a:solidFill>
                  <a:srgbClr val="C00000"/>
                </a:solidFill>
              </a:rPr>
              <a:t>circa</a:t>
            </a:r>
            <a:r>
              <a:rPr lang="en-US" sz="2000" b="1" dirty="0" smtClean="0">
                <a:solidFill>
                  <a:srgbClr val="C00000"/>
                </a:solidFill>
              </a:rPr>
              <a:t> </a:t>
            </a:r>
            <a:r>
              <a:rPr lang="en-US" sz="2400" b="1" dirty="0" smtClean="0">
                <a:solidFill>
                  <a:srgbClr val="0000FF"/>
                </a:solidFill>
              </a:rPr>
              <a:t>1790</a:t>
            </a:r>
            <a:r>
              <a:rPr lang="en-US" sz="2000" b="1" dirty="0" smtClean="0">
                <a:solidFill>
                  <a:srgbClr val="C00000"/>
                </a:solidFill>
              </a:rPr>
              <a:t> to Charleston, South Carolina, in the United States by the French botanist André Michaux. </a:t>
            </a:r>
          </a:p>
          <a:p>
            <a:r>
              <a:rPr lang="en-US" dirty="0" smtClean="0"/>
              <a:t>It’s hard to tell if the wood is being selectively imported on account of its figure, or if the tree naturally produces a high percentage of curly figure, but from a wood buyer’s perspective, crepe myrtle is perhaps the curliest wood around. Nearly every piece shows some measure of curly grain, with some pieces having an almost three dimensional look on account of the heavy curl.</a:t>
            </a:r>
          </a:p>
          <a:p>
            <a:r>
              <a:rPr lang="en-US" dirty="0" smtClean="0"/>
              <a:t>Unfortunately, Pyinma or Crepe Myrtle is being widely marketed today as “satinwood”, (or perhaps under slightly less confusing terms, such as “Asian satinwood,” or “Cambodian satinwood.”) Yet with the exception of it’s fantastic figure, Pyinma has little in common with the wood species that have been traditionally called satinwood, (it’s softer, lighter in weight, darker in color, much more porous, and of a coarser texture). But misnomers aside, Pyinma or Crape Myrtle is still a great wood for many fine woodworking projects.</a:t>
            </a:r>
          </a:p>
          <a:p>
            <a:r>
              <a:rPr lang="en-US" dirty="0" smtClean="0"/>
              <a:t>Related species of Pyinma, such as </a:t>
            </a:r>
            <a:r>
              <a:rPr lang="en-US" i="1" dirty="0" smtClean="0"/>
              <a:t>Lagerstroemia indica,</a:t>
            </a:r>
            <a:r>
              <a:rPr lang="en-US" dirty="0" smtClean="0"/>
              <a:t> are commonly sold as ornamental trees, and are referred to as Crepe Myrtle.</a:t>
            </a:r>
            <a:endParaRPr lang="en-US" dirty="0"/>
          </a:p>
        </p:txBody>
      </p:sp>
      <p:pic>
        <p:nvPicPr>
          <p:cNvPr id="8" name="Picture 7" descr="crepe myrtle 01e.jpg"/>
          <p:cNvPicPr>
            <a:picLocks noChangeAspect="1"/>
          </p:cNvPicPr>
          <p:nvPr/>
        </p:nvPicPr>
        <p:blipFill>
          <a:blip r:embed="rId2" cstate="print"/>
          <a:stretch>
            <a:fillRect/>
          </a:stretch>
        </p:blipFill>
        <p:spPr>
          <a:xfrm>
            <a:off x="381000" y="5567680"/>
            <a:ext cx="1752600" cy="1109980"/>
          </a:xfrm>
          <a:prstGeom prst="rect">
            <a:avLst/>
          </a:prstGeom>
        </p:spPr>
      </p:pic>
      <p:pic>
        <p:nvPicPr>
          <p:cNvPr id="9" name="Picture 8" descr="crepe myrtle 01d.jpg"/>
          <p:cNvPicPr>
            <a:picLocks noChangeAspect="1"/>
          </p:cNvPicPr>
          <p:nvPr/>
        </p:nvPicPr>
        <p:blipFill>
          <a:blip r:embed="rId3" cstate="print"/>
          <a:stretch>
            <a:fillRect/>
          </a:stretch>
        </p:blipFill>
        <p:spPr>
          <a:xfrm>
            <a:off x="3962400" y="5559552"/>
            <a:ext cx="1752599" cy="1156716"/>
          </a:xfrm>
          <a:prstGeom prst="rect">
            <a:avLst/>
          </a:prstGeom>
        </p:spPr>
      </p:pic>
      <p:pic>
        <p:nvPicPr>
          <p:cNvPr id="7" name="Picture 6" descr="crepe myrtle 01b.jpg"/>
          <p:cNvPicPr>
            <a:picLocks noChangeAspect="1"/>
          </p:cNvPicPr>
          <p:nvPr/>
        </p:nvPicPr>
        <p:blipFill>
          <a:blip r:embed="rId4" cstate="print"/>
          <a:stretch>
            <a:fillRect/>
          </a:stretch>
        </p:blipFill>
        <p:spPr>
          <a:xfrm>
            <a:off x="7315200" y="5283200"/>
            <a:ext cx="1066800" cy="14224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162800" cy="609600"/>
          </a:xfrm>
        </p:spPr>
        <p:txBody>
          <a:bodyPr>
            <a:normAutofit fontScale="90000"/>
          </a:bodyPr>
          <a:lstStyle/>
          <a:p>
            <a:r>
              <a:rPr lang="en-US" sz="3600" b="1" dirty="0" smtClean="0">
                <a:solidFill>
                  <a:srgbClr val="FF0000"/>
                </a:solidFill>
              </a:rPr>
              <a:t>Fruitwoods and Fine Grain Woods</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49</a:t>
            </a:fld>
            <a:endParaRPr lang="en-US"/>
          </a:p>
        </p:txBody>
      </p:sp>
      <p:sp>
        <p:nvSpPr>
          <p:cNvPr id="6" name="Rectangle 5"/>
          <p:cNvSpPr/>
          <p:nvPr/>
        </p:nvSpPr>
        <p:spPr>
          <a:xfrm>
            <a:off x="228600" y="609600"/>
            <a:ext cx="3657600" cy="400110"/>
          </a:xfrm>
          <a:prstGeom prst="rect">
            <a:avLst/>
          </a:prstGeom>
        </p:spPr>
        <p:txBody>
          <a:bodyPr wrap="square">
            <a:spAutoFit/>
          </a:bodyPr>
          <a:lstStyle/>
          <a:p>
            <a:r>
              <a:rPr lang="en-US" sz="2000" b="1" dirty="0" smtClean="0">
                <a:solidFill>
                  <a:srgbClr val="0000FF"/>
                </a:solidFill>
              </a:rPr>
              <a:t>Crepe Myrtle continued….</a:t>
            </a:r>
            <a:endParaRPr lang="en-US" dirty="0" smtClean="0"/>
          </a:p>
        </p:txBody>
      </p:sp>
      <p:pic>
        <p:nvPicPr>
          <p:cNvPr id="10" name="Picture 9" descr="crepe myrtle 01c.jpg"/>
          <p:cNvPicPr>
            <a:picLocks noChangeAspect="1"/>
          </p:cNvPicPr>
          <p:nvPr/>
        </p:nvPicPr>
        <p:blipFill>
          <a:blip r:embed="rId2" cstate="print"/>
          <a:stretch>
            <a:fillRect/>
          </a:stretch>
        </p:blipFill>
        <p:spPr>
          <a:xfrm>
            <a:off x="7543800" y="3048000"/>
            <a:ext cx="990600" cy="990600"/>
          </a:xfrm>
          <a:prstGeom prst="rect">
            <a:avLst/>
          </a:prstGeom>
        </p:spPr>
      </p:pic>
      <p:sp>
        <p:nvSpPr>
          <p:cNvPr id="11" name="TextBox 10"/>
          <p:cNvSpPr txBox="1"/>
          <p:nvPr/>
        </p:nvSpPr>
        <p:spPr>
          <a:xfrm>
            <a:off x="228600" y="3124200"/>
            <a:ext cx="6096000" cy="923330"/>
          </a:xfrm>
          <a:prstGeom prst="rect">
            <a:avLst/>
          </a:prstGeom>
          <a:noFill/>
        </p:spPr>
        <p:txBody>
          <a:bodyPr wrap="square" rtlCol="0">
            <a:spAutoFit/>
          </a:bodyPr>
          <a:lstStyle/>
          <a:p>
            <a:r>
              <a:rPr lang="en-US" b="1" dirty="0" smtClean="0">
                <a:solidFill>
                  <a:srgbClr val="C00000"/>
                </a:solidFill>
              </a:rPr>
              <a:t>Pyinma</a:t>
            </a:r>
            <a:r>
              <a:rPr lang="en-US" dirty="0" smtClean="0"/>
              <a:t> (</a:t>
            </a:r>
            <a:r>
              <a:rPr lang="en-US" dirty="0" smtClean="0">
                <a:solidFill>
                  <a:srgbClr val="E3690D"/>
                </a:solidFill>
              </a:rPr>
              <a:t>Lagerstroemia species</a:t>
            </a:r>
            <a:r>
              <a:rPr lang="en-US" dirty="0" smtClean="0"/>
              <a:t>) Average Dried Weight: 44 lbs./ft3.  The same family as </a:t>
            </a:r>
            <a:r>
              <a:rPr lang="en-US" b="1" dirty="0" smtClean="0">
                <a:solidFill>
                  <a:srgbClr val="C00000"/>
                </a:solidFill>
              </a:rPr>
              <a:t>Crape Myrtle </a:t>
            </a:r>
            <a:r>
              <a:rPr lang="en-US" dirty="0" smtClean="0"/>
              <a:t>(</a:t>
            </a:r>
            <a:r>
              <a:rPr lang="en-US" dirty="0" smtClean="0">
                <a:solidFill>
                  <a:srgbClr val="E3690D"/>
                </a:solidFill>
              </a:rPr>
              <a:t>Lagerstroemia Indica</a:t>
            </a:r>
            <a:r>
              <a:rPr lang="en-US" dirty="0" smtClean="0"/>
              <a:t>).   Often called:  Asian or /Cambodian Satinwood</a:t>
            </a:r>
            <a:endParaRPr lang="en-US" dirty="0"/>
          </a:p>
        </p:txBody>
      </p:sp>
      <p:pic>
        <p:nvPicPr>
          <p:cNvPr id="12" name="Picture 11" descr="west-indian-satinwood-sealed-s 01a.jpg"/>
          <p:cNvPicPr>
            <a:picLocks noChangeAspect="1"/>
          </p:cNvPicPr>
          <p:nvPr/>
        </p:nvPicPr>
        <p:blipFill>
          <a:blip r:embed="rId3" cstate="print"/>
          <a:stretch>
            <a:fillRect/>
          </a:stretch>
        </p:blipFill>
        <p:spPr>
          <a:xfrm>
            <a:off x="7543800" y="762000"/>
            <a:ext cx="990600" cy="990600"/>
          </a:xfrm>
          <a:prstGeom prst="rect">
            <a:avLst/>
          </a:prstGeom>
        </p:spPr>
      </p:pic>
      <p:sp>
        <p:nvSpPr>
          <p:cNvPr id="13" name="TextBox 12"/>
          <p:cNvSpPr txBox="1"/>
          <p:nvPr/>
        </p:nvSpPr>
        <p:spPr>
          <a:xfrm>
            <a:off x="228600" y="990600"/>
            <a:ext cx="6781800" cy="954107"/>
          </a:xfrm>
          <a:prstGeom prst="rect">
            <a:avLst/>
          </a:prstGeom>
          <a:noFill/>
        </p:spPr>
        <p:txBody>
          <a:bodyPr wrap="square" rtlCol="0">
            <a:spAutoFit/>
          </a:bodyPr>
          <a:lstStyle/>
          <a:p>
            <a:r>
              <a:rPr lang="en-US" b="1" dirty="0" smtClean="0">
                <a:solidFill>
                  <a:srgbClr val="C00000"/>
                </a:solidFill>
              </a:rPr>
              <a:t>West Indian Satinwood </a:t>
            </a:r>
            <a:r>
              <a:rPr lang="en-US" dirty="0" smtClean="0"/>
              <a:t>(</a:t>
            </a:r>
            <a:r>
              <a:rPr lang="en-US" dirty="0" smtClean="0">
                <a:solidFill>
                  <a:srgbClr val="E3690D"/>
                </a:solidFill>
              </a:rPr>
              <a:t>Zanthoxylum flavom</a:t>
            </a:r>
            <a:r>
              <a:rPr lang="en-US" dirty="0" smtClean="0"/>
              <a:t>) </a:t>
            </a:r>
            <a:r>
              <a:rPr lang="en-US" b="1" dirty="0" smtClean="0">
                <a:solidFill>
                  <a:srgbClr val="00B050"/>
                </a:solidFill>
              </a:rPr>
              <a:t>A genuine Satinwood</a:t>
            </a:r>
            <a:r>
              <a:rPr lang="en-US" sz="2000" b="1" dirty="0" smtClean="0">
                <a:solidFill>
                  <a:srgbClr val="00B050"/>
                </a:solidFill>
              </a:rPr>
              <a:t> </a:t>
            </a:r>
            <a:r>
              <a:rPr lang="en-US" dirty="0" smtClean="0"/>
              <a:t>.  Average Dried Weight: 56 lbs./ft3.  Often called: Jamaican Satinwood, San Domingo Satinwood.</a:t>
            </a:r>
            <a:endParaRPr lang="en-US" dirty="0"/>
          </a:p>
        </p:txBody>
      </p:sp>
      <p:pic>
        <p:nvPicPr>
          <p:cNvPr id="14" name="Picture 13" descr="ceylon-satinwood-sealed-s 01a.jpg"/>
          <p:cNvPicPr>
            <a:picLocks noChangeAspect="1"/>
          </p:cNvPicPr>
          <p:nvPr/>
        </p:nvPicPr>
        <p:blipFill>
          <a:blip r:embed="rId4" cstate="print"/>
          <a:stretch>
            <a:fillRect/>
          </a:stretch>
        </p:blipFill>
        <p:spPr>
          <a:xfrm>
            <a:off x="7543800" y="1905000"/>
            <a:ext cx="990600" cy="990600"/>
          </a:xfrm>
          <a:prstGeom prst="rect">
            <a:avLst/>
          </a:prstGeom>
        </p:spPr>
      </p:pic>
      <p:sp>
        <p:nvSpPr>
          <p:cNvPr id="15" name="TextBox 14"/>
          <p:cNvSpPr txBox="1"/>
          <p:nvPr/>
        </p:nvSpPr>
        <p:spPr>
          <a:xfrm>
            <a:off x="228600" y="2133600"/>
            <a:ext cx="6858000" cy="677108"/>
          </a:xfrm>
          <a:prstGeom prst="rect">
            <a:avLst/>
          </a:prstGeom>
          <a:noFill/>
        </p:spPr>
        <p:txBody>
          <a:bodyPr wrap="square" rtlCol="0">
            <a:spAutoFit/>
          </a:bodyPr>
          <a:lstStyle/>
          <a:p>
            <a:r>
              <a:rPr lang="en-US" b="1" dirty="0" smtClean="0">
                <a:solidFill>
                  <a:srgbClr val="C00000"/>
                </a:solidFill>
              </a:rPr>
              <a:t>East Indian Satinwood </a:t>
            </a:r>
            <a:r>
              <a:rPr lang="en-US" dirty="0" smtClean="0"/>
              <a:t>(</a:t>
            </a:r>
            <a:r>
              <a:rPr lang="en-US" dirty="0" smtClean="0">
                <a:solidFill>
                  <a:srgbClr val="E3690D"/>
                </a:solidFill>
              </a:rPr>
              <a:t>Chloroxylon swietenia</a:t>
            </a:r>
            <a:r>
              <a:rPr lang="en-US" dirty="0" smtClean="0"/>
              <a:t>)</a:t>
            </a:r>
            <a:r>
              <a:rPr lang="en-US" b="1" dirty="0" smtClean="0">
                <a:solidFill>
                  <a:srgbClr val="00B050"/>
                </a:solidFill>
              </a:rPr>
              <a:t> A genuine Satinwood</a:t>
            </a:r>
            <a:r>
              <a:rPr lang="en-US" sz="2000" b="1" dirty="0" smtClean="0">
                <a:solidFill>
                  <a:srgbClr val="00B050"/>
                </a:solidFill>
              </a:rPr>
              <a:t> </a:t>
            </a:r>
            <a:r>
              <a:rPr lang="en-US" dirty="0" smtClean="0"/>
              <a:t>.  Average Dried Weight: 61 lbs./ft3.  Often called: Ceylon Satinwood.</a:t>
            </a:r>
            <a:endParaRPr lang="en-US" dirty="0"/>
          </a:p>
        </p:txBody>
      </p:sp>
      <p:pic>
        <p:nvPicPr>
          <p:cNvPr id="16" name="Picture 15" descr="yellowheart-sealed01a.jpg"/>
          <p:cNvPicPr>
            <a:picLocks noChangeAspect="1"/>
          </p:cNvPicPr>
          <p:nvPr/>
        </p:nvPicPr>
        <p:blipFill>
          <a:blip r:embed="rId5" cstate="print"/>
          <a:stretch>
            <a:fillRect/>
          </a:stretch>
        </p:blipFill>
        <p:spPr>
          <a:xfrm>
            <a:off x="7543800" y="4191000"/>
            <a:ext cx="990600" cy="990600"/>
          </a:xfrm>
          <a:prstGeom prst="rect">
            <a:avLst/>
          </a:prstGeom>
        </p:spPr>
      </p:pic>
      <p:sp>
        <p:nvSpPr>
          <p:cNvPr id="17" name="TextBox 16"/>
          <p:cNvSpPr txBox="1"/>
          <p:nvPr/>
        </p:nvSpPr>
        <p:spPr>
          <a:xfrm>
            <a:off x="228600" y="4191000"/>
            <a:ext cx="6858000" cy="923330"/>
          </a:xfrm>
          <a:prstGeom prst="rect">
            <a:avLst/>
          </a:prstGeom>
          <a:noFill/>
        </p:spPr>
        <p:txBody>
          <a:bodyPr wrap="square" rtlCol="0">
            <a:spAutoFit/>
          </a:bodyPr>
          <a:lstStyle/>
          <a:p>
            <a:r>
              <a:rPr lang="en-US" b="1" dirty="0" smtClean="0">
                <a:solidFill>
                  <a:srgbClr val="C00000"/>
                </a:solidFill>
              </a:rPr>
              <a:t>Yellowheart</a:t>
            </a:r>
            <a:r>
              <a:rPr lang="en-US" dirty="0" smtClean="0"/>
              <a:t> (</a:t>
            </a:r>
            <a:r>
              <a:rPr lang="en-US" dirty="0" smtClean="0">
                <a:solidFill>
                  <a:srgbClr val="E3690D"/>
                </a:solidFill>
              </a:rPr>
              <a:t>Euxylophora paraensis</a:t>
            </a:r>
            <a:r>
              <a:rPr lang="en-US" dirty="0" smtClean="0"/>
              <a:t>) Average Dried Weight: 56 lbs./ft3.  Often called:  Brazilian Satinwood or called by its Portuguese name </a:t>
            </a:r>
            <a:r>
              <a:rPr lang="en-US" i="1" dirty="0" smtClean="0"/>
              <a:t>Pau Amarello</a:t>
            </a:r>
            <a:r>
              <a:rPr lang="en-US" dirty="0" smtClean="0"/>
              <a:t>, meaning “yellow wood.”  </a:t>
            </a:r>
            <a:endParaRPr lang="en-US" dirty="0"/>
          </a:p>
        </p:txBody>
      </p:sp>
      <p:sp>
        <p:nvSpPr>
          <p:cNvPr id="25" name="TextBox 24"/>
          <p:cNvSpPr txBox="1"/>
          <p:nvPr/>
        </p:nvSpPr>
        <p:spPr>
          <a:xfrm>
            <a:off x="228600" y="5334000"/>
            <a:ext cx="7239000" cy="1200329"/>
          </a:xfrm>
          <a:prstGeom prst="rect">
            <a:avLst/>
          </a:prstGeom>
          <a:noFill/>
        </p:spPr>
        <p:txBody>
          <a:bodyPr wrap="square" rtlCol="0">
            <a:spAutoFit/>
          </a:bodyPr>
          <a:lstStyle/>
          <a:p>
            <a:r>
              <a:rPr lang="en-US" dirty="0" smtClean="0"/>
              <a:t>Also known as Satinwoods are: </a:t>
            </a:r>
          </a:p>
          <a:p>
            <a:r>
              <a:rPr lang="en-US" dirty="0" smtClean="0">
                <a:solidFill>
                  <a:srgbClr val="C00000"/>
                </a:solidFill>
              </a:rPr>
              <a:t>Movingui</a:t>
            </a:r>
            <a:r>
              <a:rPr lang="en-US" dirty="0" smtClean="0"/>
              <a:t> (</a:t>
            </a:r>
            <a:r>
              <a:rPr lang="en-US" dirty="0" smtClean="0">
                <a:solidFill>
                  <a:srgbClr val="E3690D"/>
                </a:solidFill>
              </a:rPr>
              <a:t>Distemonanthus Benthamianus</a:t>
            </a:r>
            <a:r>
              <a:rPr lang="en-US" dirty="0" smtClean="0"/>
              <a:t>), </a:t>
            </a:r>
            <a:r>
              <a:rPr lang="en-US" dirty="0" smtClean="0">
                <a:solidFill>
                  <a:srgbClr val="C00000"/>
                </a:solidFill>
              </a:rPr>
              <a:t>Avodire</a:t>
            </a:r>
            <a:r>
              <a:rPr lang="en-US" dirty="0" smtClean="0"/>
              <a:t> (</a:t>
            </a:r>
            <a:r>
              <a:rPr lang="en-US" dirty="0" smtClean="0">
                <a:solidFill>
                  <a:srgbClr val="E3690D"/>
                </a:solidFill>
              </a:rPr>
              <a:t>Turraeanthus africanus</a:t>
            </a:r>
            <a:r>
              <a:rPr lang="en-US" dirty="0" smtClean="0"/>
              <a:t>), </a:t>
            </a:r>
            <a:r>
              <a:rPr lang="en-US" dirty="0" smtClean="0">
                <a:solidFill>
                  <a:srgbClr val="C00000"/>
                </a:solidFill>
              </a:rPr>
              <a:t>Afrormosia</a:t>
            </a:r>
            <a:r>
              <a:rPr lang="en-US" dirty="0" smtClean="0"/>
              <a:t> (</a:t>
            </a:r>
            <a:r>
              <a:rPr lang="en-US" dirty="0" smtClean="0">
                <a:solidFill>
                  <a:srgbClr val="E3690D"/>
                </a:solidFill>
              </a:rPr>
              <a:t>Pericopsis elata</a:t>
            </a:r>
            <a:r>
              <a:rPr lang="en-US" dirty="0" smtClean="0"/>
              <a:t>), </a:t>
            </a:r>
            <a:r>
              <a:rPr lang="en-US" dirty="0" smtClean="0">
                <a:solidFill>
                  <a:srgbClr val="C00000"/>
                </a:solidFill>
              </a:rPr>
              <a:t>Obeche</a:t>
            </a:r>
            <a:r>
              <a:rPr lang="en-US" dirty="0" smtClean="0"/>
              <a:t> (</a:t>
            </a:r>
            <a:r>
              <a:rPr lang="en-US" dirty="0" smtClean="0">
                <a:solidFill>
                  <a:srgbClr val="E3690D"/>
                </a:solidFill>
              </a:rPr>
              <a:t>Triplochiton scleroxylon</a:t>
            </a:r>
            <a:r>
              <a:rPr lang="en-US" dirty="0" smtClean="0"/>
              <a:t>). All are often called Nigerian or African Satinwood.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152400"/>
            <a:ext cx="381000" cy="457200"/>
          </a:xfrm>
        </p:spPr>
        <p:txBody>
          <a:bodyPr>
            <a:normAutofit fontScale="90000"/>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5</a:t>
            </a:fld>
            <a:endParaRPr lang="en-US" dirty="0"/>
          </a:p>
        </p:txBody>
      </p:sp>
      <p:sp>
        <p:nvSpPr>
          <p:cNvPr id="4" name="TextBox 3"/>
          <p:cNvSpPr txBox="1"/>
          <p:nvPr/>
        </p:nvSpPr>
        <p:spPr>
          <a:xfrm>
            <a:off x="228600" y="76200"/>
            <a:ext cx="8686800" cy="6463308"/>
          </a:xfrm>
          <a:prstGeom prst="rect">
            <a:avLst/>
          </a:prstGeom>
          <a:noFill/>
        </p:spPr>
        <p:txBody>
          <a:bodyPr wrap="square" rtlCol="0">
            <a:spAutoFit/>
          </a:bodyPr>
          <a:lstStyle/>
          <a:p>
            <a:pPr algn="ctr"/>
            <a:r>
              <a:rPr lang="en-US" sz="4000" b="1" dirty="0" smtClean="0">
                <a:solidFill>
                  <a:srgbClr val="FF0000"/>
                </a:solidFill>
              </a:rPr>
              <a:t>Choices for turning:  </a:t>
            </a:r>
          </a:p>
          <a:p>
            <a:r>
              <a:rPr lang="en-US" sz="2000" dirty="0" smtClean="0"/>
              <a:t>   </a:t>
            </a:r>
          </a:p>
          <a:p>
            <a:r>
              <a:rPr lang="en-US" sz="2400" dirty="0" smtClean="0"/>
              <a:t>White – Brown – or Black </a:t>
            </a:r>
            <a:r>
              <a:rPr lang="en-US" sz="2400" b="1" dirty="0" smtClean="0"/>
              <a:t>colored</a:t>
            </a:r>
            <a:r>
              <a:rPr lang="en-US" sz="2400" dirty="0" smtClean="0"/>
              <a:t> wood?</a:t>
            </a:r>
          </a:p>
          <a:p>
            <a:r>
              <a:rPr lang="en-US" dirty="0" smtClean="0">
                <a:solidFill>
                  <a:srgbClr val="00B0F0"/>
                </a:solidFill>
              </a:rPr>
              <a:t>Example:   Hackberry, Catalpa or Walnut</a:t>
            </a:r>
          </a:p>
          <a:p>
            <a:r>
              <a:rPr lang="en-US" sz="1200" dirty="0" smtClean="0"/>
              <a:t>    </a:t>
            </a:r>
          </a:p>
          <a:p>
            <a:r>
              <a:rPr lang="en-US" sz="2400" dirty="0" smtClean="0"/>
              <a:t>Fine grain or course grained woods?</a:t>
            </a:r>
          </a:p>
          <a:p>
            <a:r>
              <a:rPr lang="en-US" dirty="0" smtClean="0">
                <a:solidFill>
                  <a:srgbClr val="00B0F0"/>
                </a:solidFill>
              </a:rPr>
              <a:t>Example:   Holly, Cherry or Oaks?</a:t>
            </a:r>
          </a:p>
          <a:p>
            <a:r>
              <a:rPr lang="en-US" sz="1200" dirty="0" smtClean="0"/>
              <a:t>    </a:t>
            </a:r>
          </a:p>
          <a:p>
            <a:r>
              <a:rPr lang="en-US" sz="2400" dirty="0" smtClean="0"/>
              <a:t>Stable woods or other woods that may warp, shrink or crack easily?</a:t>
            </a:r>
          </a:p>
          <a:p>
            <a:r>
              <a:rPr lang="en-US" dirty="0" smtClean="0">
                <a:solidFill>
                  <a:srgbClr val="00B0F0"/>
                </a:solidFill>
              </a:rPr>
              <a:t>Example:   Mesquite or Sycamore, Red Cedar?</a:t>
            </a:r>
          </a:p>
          <a:p>
            <a:r>
              <a:rPr lang="en-US" sz="1200" dirty="0" smtClean="0">
                <a:solidFill>
                  <a:srgbClr val="00B0F0"/>
                </a:solidFill>
              </a:rPr>
              <a:t>   </a:t>
            </a:r>
          </a:p>
          <a:p>
            <a:r>
              <a:rPr lang="en-US" sz="2400" dirty="0" smtClean="0"/>
              <a:t>Segmenting:  Great woods or Poor woods for segmenting?</a:t>
            </a:r>
          </a:p>
          <a:p>
            <a:r>
              <a:rPr lang="en-US" dirty="0" smtClean="0">
                <a:solidFill>
                  <a:srgbClr val="00B0F0"/>
                </a:solidFill>
              </a:rPr>
              <a:t>Example:   Holly, mesquite, maple or Alder, Oak, ash</a:t>
            </a:r>
          </a:p>
          <a:p>
            <a:r>
              <a:rPr lang="en-US" sz="1200" dirty="0" smtClean="0"/>
              <a:t>   </a:t>
            </a:r>
          </a:p>
          <a:p>
            <a:r>
              <a:rPr lang="en-US" sz="2400" dirty="0" smtClean="0"/>
              <a:t>Hardness of the wood or a Softwood (the Janka scale)?</a:t>
            </a:r>
          </a:p>
          <a:p>
            <a:r>
              <a:rPr lang="en-US" dirty="0" smtClean="0">
                <a:solidFill>
                  <a:srgbClr val="00B0F0"/>
                </a:solidFill>
              </a:rPr>
              <a:t>Example:   Ebony, Live oak, Bois d’ arc or basswood, cottonwood?</a:t>
            </a:r>
          </a:p>
          <a:p>
            <a:r>
              <a:rPr lang="en-US" sz="1200" dirty="0" smtClean="0"/>
              <a:t>   </a:t>
            </a:r>
          </a:p>
          <a:p>
            <a:r>
              <a:rPr lang="en-US" sz="2400" dirty="0" smtClean="0"/>
              <a:t>Natural edge bowl or finished edge?</a:t>
            </a:r>
          </a:p>
          <a:p>
            <a:r>
              <a:rPr lang="en-US" dirty="0" smtClean="0">
                <a:solidFill>
                  <a:srgbClr val="00B0F0"/>
                </a:solidFill>
              </a:rPr>
              <a:t>Bark, sapwood quality?</a:t>
            </a:r>
          </a:p>
          <a:p>
            <a:r>
              <a:rPr lang="en-US" sz="1200" dirty="0" smtClean="0">
                <a:solidFill>
                  <a:srgbClr val="00B0F0"/>
                </a:solidFill>
              </a:rPr>
              <a:t>   </a:t>
            </a:r>
          </a:p>
          <a:p>
            <a:r>
              <a:rPr lang="en-US" sz="2400" dirty="0" smtClean="0"/>
              <a:t>Burl wood, crotch wood or straight grained wood?</a:t>
            </a:r>
          </a:p>
        </p:txBody>
      </p:sp>
      <p:pic>
        <p:nvPicPr>
          <p:cNvPr id="5" name="Picture 4" descr="images01kj.jpg"/>
          <p:cNvPicPr>
            <a:picLocks noChangeAspect="1"/>
          </p:cNvPicPr>
          <p:nvPr/>
        </p:nvPicPr>
        <p:blipFill>
          <a:blip r:embed="rId2" cstate="print"/>
          <a:stretch>
            <a:fillRect/>
          </a:stretch>
        </p:blipFill>
        <p:spPr>
          <a:xfrm>
            <a:off x="7086600" y="152400"/>
            <a:ext cx="1874520" cy="2343150"/>
          </a:xfrm>
          <a:prstGeom prst="rect">
            <a:avLst/>
          </a:prstGeom>
        </p:spPr>
      </p:pic>
      <p:pic>
        <p:nvPicPr>
          <p:cNvPr id="6" name="Picture 5" descr="images5PKHLAP6.jpg"/>
          <p:cNvPicPr>
            <a:picLocks noChangeAspect="1"/>
          </p:cNvPicPr>
          <p:nvPr/>
        </p:nvPicPr>
        <p:blipFill>
          <a:blip r:embed="rId3" cstate="print"/>
          <a:stretch>
            <a:fillRect/>
          </a:stretch>
        </p:blipFill>
        <p:spPr>
          <a:xfrm>
            <a:off x="6781800" y="4743450"/>
            <a:ext cx="2209800" cy="16573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50</a:t>
            </a:fld>
            <a:endParaRPr lang="en-US"/>
          </a:p>
        </p:txBody>
      </p:sp>
      <p:pic>
        <p:nvPicPr>
          <p:cNvPr id="6" name="Picture 5" descr="hollie 01a.jpg"/>
          <p:cNvPicPr>
            <a:picLocks noChangeAspect="1"/>
          </p:cNvPicPr>
          <p:nvPr/>
        </p:nvPicPr>
        <p:blipFill>
          <a:blip r:embed="rId2" cstate="print"/>
          <a:stretch>
            <a:fillRect/>
          </a:stretch>
        </p:blipFill>
        <p:spPr>
          <a:xfrm>
            <a:off x="7696200" y="76200"/>
            <a:ext cx="1371600" cy="1337310"/>
          </a:xfrm>
          <a:prstGeom prst="rect">
            <a:avLst/>
          </a:prstGeom>
        </p:spPr>
      </p:pic>
      <p:sp>
        <p:nvSpPr>
          <p:cNvPr id="7" name="TextBox 6"/>
          <p:cNvSpPr txBox="1"/>
          <p:nvPr/>
        </p:nvSpPr>
        <p:spPr>
          <a:xfrm>
            <a:off x="8001000" y="1295400"/>
            <a:ext cx="1143000" cy="923330"/>
          </a:xfrm>
          <a:prstGeom prst="rect">
            <a:avLst/>
          </a:prstGeom>
          <a:noFill/>
        </p:spPr>
        <p:txBody>
          <a:bodyPr wrap="square" rtlCol="0">
            <a:spAutoFit/>
          </a:bodyPr>
          <a:lstStyle/>
          <a:p>
            <a:pPr algn="ctr"/>
            <a:r>
              <a:rPr lang="en-US" dirty="0" smtClean="0">
                <a:solidFill>
                  <a:srgbClr val="00B050"/>
                </a:solidFill>
              </a:rPr>
              <a:t>American Holly range</a:t>
            </a:r>
            <a:endParaRPr lang="en-US" dirty="0">
              <a:solidFill>
                <a:srgbClr val="00B050"/>
              </a:solidFill>
            </a:endParaRPr>
          </a:p>
        </p:txBody>
      </p:sp>
      <p:sp>
        <p:nvSpPr>
          <p:cNvPr id="70657" name="Rectangle 1"/>
          <p:cNvSpPr>
            <a:spLocks noChangeArrowheads="1"/>
          </p:cNvSpPr>
          <p:nvPr/>
        </p:nvSpPr>
        <p:spPr bwMode="auto">
          <a:xfrm>
            <a:off x="228600" y="838200"/>
            <a:ext cx="7162800" cy="487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American Holly </a:t>
            </a:r>
            <a:r>
              <a:rPr lang="en-US" dirty="0" smtClean="0">
                <a:solidFill>
                  <a:srgbClr val="E3690D"/>
                </a:solidFill>
              </a:rPr>
              <a:t>– Ilex opaca:  </a:t>
            </a:r>
            <a:r>
              <a:rPr kumimoji="0" lang="en-US" sz="1800" b="0" i="0" u="none" strike="noStrike" cap="none" normalizeH="0" baseline="0" dirty="0" smtClean="0">
                <a:ln>
                  <a:noFill/>
                </a:ln>
                <a:solidFill>
                  <a:schemeClr val="tx1"/>
                </a:solidFill>
                <a:effectLst/>
                <a:cs typeface="Arial" pitchFamily="34" charset="0"/>
              </a:rPr>
              <a:t>Ideal lumber has a very uniform, pale white color with virtually no visible grain pattern.  Knots are common, which can reduce the usable area of the wood. Can develop a bluish/gray fungal stain if not dried rapidly after cutting. Holly is usually cut during the winter and kiln dried shortly thereafter to preserve the white color of the wood.</a:t>
            </a: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Grain is interlocked and irregular. Medium to fine uniform texture with moderate natural luster.</a:t>
            </a:r>
            <a:r>
              <a:rPr lang="en-US" dirty="0" smtClean="0">
                <a:cs typeface="Arial" pitchFamily="34" charset="0"/>
              </a:rPr>
              <a:t> Rated as non-durable or perishable, and susceptible to insect attack.</a:t>
            </a:r>
          </a:p>
          <a:p>
            <a:pPr algn="just" eaLnBrk="0" fontAlgn="base" hangingPunct="0">
              <a:spcBef>
                <a:spcPct val="0"/>
              </a:spcBef>
              <a:spcAft>
                <a:spcPct val="0"/>
              </a:spcAft>
            </a:pPr>
            <a:r>
              <a:rPr lang="en-US" dirty="0" smtClean="0">
                <a:cs typeface="Arial" pitchFamily="34" charset="0"/>
              </a:rPr>
              <a:t>Can be difficult to work on account of the numerous knots and interlocked grain. Glues, stains, and finishes well, and is sometimes stained black as a substitute for Ebony.  Turns well on the lathe.</a:t>
            </a:r>
            <a:r>
              <a:rPr lang="en-US" dirty="0" smtClean="0"/>
              <a:t> Holly is typically used only for ornamental and decorative purposes. It has a fairly large shrinkage rate, with a lot of seasonal movement in service, and its strength properties are mediocre for a hardwood. </a:t>
            </a:r>
          </a:p>
          <a:p>
            <a:pPr algn="just" eaLnBrk="0" fontAlgn="base" hangingPunct="0">
              <a:spcBef>
                <a:spcPct val="0"/>
              </a:spcBef>
              <a:spcAft>
                <a:spcPct val="0"/>
              </a:spcAft>
            </a:pPr>
            <a:endParaRPr lang="en-US" dirty="0" smtClean="0"/>
          </a:p>
          <a:p>
            <a:pPr algn="just" eaLnBrk="0" fontAlgn="base" hangingPunct="0">
              <a:spcBef>
                <a:spcPct val="0"/>
              </a:spcBef>
              <a:spcAft>
                <a:spcPct val="0"/>
              </a:spcAft>
            </a:pPr>
            <a:r>
              <a:rPr lang="en-US" dirty="0" smtClean="0"/>
              <a:t>Its used for inlays, furniture, piano keys (dyed black), broom and brush handles, </a:t>
            </a:r>
            <a:r>
              <a:rPr lang="en-US" sz="2000" b="1" dirty="0" smtClean="0">
                <a:solidFill>
                  <a:srgbClr val="00B050"/>
                </a:solidFill>
              </a:rPr>
              <a:t>turned objects</a:t>
            </a:r>
            <a:r>
              <a:rPr lang="en-US" dirty="0" smtClean="0"/>
              <a:t>, and other small novelty items.</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hollie 01c.jpg"/>
          <p:cNvPicPr>
            <a:picLocks noChangeAspect="1"/>
          </p:cNvPicPr>
          <p:nvPr/>
        </p:nvPicPr>
        <p:blipFill>
          <a:blip r:embed="rId3" cstate="print"/>
          <a:stretch>
            <a:fillRect/>
          </a:stretch>
        </p:blipFill>
        <p:spPr>
          <a:xfrm>
            <a:off x="7467600" y="2895600"/>
            <a:ext cx="1524000" cy="1524000"/>
          </a:xfrm>
          <a:prstGeom prst="rect">
            <a:avLst/>
          </a:prstGeom>
        </p:spPr>
      </p:pic>
      <p:pic>
        <p:nvPicPr>
          <p:cNvPr id="12" name="Picture 11" descr="hollie 01e.jpg"/>
          <p:cNvPicPr>
            <a:picLocks noChangeAspect="1"/>
          </p:cNvPicPr>
          <p:nvPr/>
        </p:nvPicPr>
        <p:blipFill>
          <a:blip r:embed="rId4" cstate="print"/>
          <a:stretch>
            <a:fillRect/>
          </a:stretch>
        </p:blipFill>
        <p:spPr>
          <a:xfrm>
            <a:off x="381000" y="5689346"/>
            <a:ext cx="1600200" cy="1061466"/>
          </a:xfrm>
          <a:prstGeom prst="rect">
            <a:avLst/>
          </a:prstGeom>
        </p:spPr>
      </p:pic>
      <p:pic>
        <p:nvPicPr>
          <p:cNvPr id="13" name="Picture 12" descr="hollie 01f.jpg"/>
          <p:cNvPicPr>
            <a:picLocks noChangeAspect="1"/>
          </p:cNvPicPr>
          <p:nvPr/>
        </p:nvPicPr>
        <p:blipFill>
          <a:blip r:embed="rId5" cstate="print"/>
          <a:stretch>
            <a:fillRect/>
          </a:stretch>
        </p:blipFill>
        <p:spPr>
          <a:xfrm>
            <a:off x="3352800" y="5684012"/>
            <a:ext cx="1524000" cy="1071880"/>
          </a:xfrm>
          <a:prstGeom prst="rect">
            <a:avLst/>
          </a:prstGeom>
        </p:spPr>
      </p:pic>
      <p:pic>
        <p:nvPicPr>
          <p:cNvPr id="14" name="Picture 13" descr="hollie 01h.jpg"/>
          <p:cNvPicPr>
            <a:picLocks noChangeAspect="1"/>
          </p:cNvPicPr>
          <p:nvPr/>
        </p:nvPicPr>
        <p:blipFill>
          <a:blip r:embed="rId6" cstate="print"/>
          <a:stretch>
            <a:fillRect/>
          </a:stretch>
        </p:blipFill>
        <p:spPr>
          <a:xfrm>
            <a:off x="5853116" y="5638801"/>
            <a:ext cx="2452686" cy="1121228"/>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ar 01b.jpg"/>
          <p:cNvPicPr>
            <a:picLocks noChangeAspect="1"/>
          </p:cNvPicPr>
          <p:nvPr/>
        </p:nvPicPr>
        <p:blipFill>
          <a:blip r:embed="rId2" cstate="print"/>
          <a:stretch>
            <a:fillRect/>
          </a:stretch>
        </p:blipFill>
        <p:spPr>
          <a:xfrm>
            <a:off x="6324600" y="5334000"/>
            <a:ext cx="2134749" cy="1416050"/>
          </a:xfrm>
          <a:prstGeom prst="rect">
            <a:avLst/>
          </a:prstGeom>
        </p:spPr>
      </p:pic>
      <p:sp>
        <p:nvSpPr>
          <p:cNvPr id="2" name="Title 1"/>
          <p:cNvSpPr>
            <a:spLocks noGrp="1"/>
          </p:cNvSpPr>
          <p:nvPr>
            <p:ph type="title"/>
          </p:nvPr>
        </p:nvSpPr>
        <p:spPr>
          <a:xfrm>
            <a:off x="457200" y="0"/>
            <a:ext cx="7543800" cy="715962"/>
          </a:xfrm>
        </p:spPr>
        <p:txBody>
          <a:bodyPr>
            <a:normAutofit fontScale="90000"/>
          </a:bodyPr>
          <a:lstStyle/>
          <a:p>
            <a:r>
              <a:rPr lang="en-US" b="1" dirty="0" smtClean="0">
                <a:solidFill>
                  <a:srgbClr val="FF0000"/>
                </a:solidFill>
              </a:rPr>
              <a:t>Fruitwoods and Fine Grain Woods</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51</a:t>
            </a:fld>
            <a:endParaRPr lang="en-US"/>
          </a:p>
        </p:txBody>
      </p:sp>
      <p:sp>
        <p:nvSpPr>
          <p:cNvPr id="6" name="Rectangle 5"/>
          <p:cNvSpPr/>
          <p:nvPr/>
        </p:nvSpPr>
        <p:spPr>
          <a:xfrm>
            <a:off x="228600" y="838200"/>
            <a:ext cx="8534400" cy="4832092"/>
          </a:xfrm>
          <a:prstGeom prst="rect">
            <a:avLst/>
          </a:prstGeom>
        </p:spPr>
        <p:txBody>
          <a:bodyPr wrap="square">
            <a:spAutoFit/>
          </a:bodyPr>
          <a:lstStyle/>
          <a:p>
            <a:pPr lvl="0" algn="just" fontAlgn="base">
              <a:spcBef>
                <a:spcPct val="0"/>
              </a:spcBef>
              <a:spcAft>
                <a:spcPct val="0"/>
              </a:spcAft>
            </a:pPr>
            <a:r>
              <a:rPr lang="en-US" sz="2000" b="1" dirty="0" smtClean="0">
                <a:solidFill>
                  <a:srgbClr val="0000FF"/>
                </a:solidFill>
              </a:rPr>
              <a:t>Bradford Pear </a:t>
            </a:r>
            <a:r>
              <a:rPr lang="en-US" dirty="0" smtClean="0">
                <a:solidFill>
                  <a:srgbClr val="E3690D"/>
                </a:solidFill>
              </a:rPr>
              <a:t>– Pyrus calleryana ‘Bradford’:  </a:t>
            </a:r>
            <a:r>
              <a:rPr lang="en-US" dirty="0" smtClean="0"/>
              <a:t>A fruitless pear tree raised in local landscapes. </a:t>
            </a:r>
            <a:r>
              <a:rPr lang="en-US" b="1" i="1" dirty="0" smtClean="0"/>
              <a:t> </a:t>
            </a:r>
            <a:r>
              <a:rPr lang="en-US" i="1" dirty="0" smtClean="0"/>
              <a:t>Pyrus calleryana, </a:t>
            </a:r>
            <a:r>
              <a:rPr lang="en-US" dirty="0" smtClean="0"/>
              <a:t>the Callery pear, is a species of pear native to China and Vietnam,</a:t>
            </a:r>
            <a:r>
              <a:rPr lang="en-US" baseline="30000" dirty="0" smtClean="0"/>
              <a:t> </a:t>
            </a:r>
            <a:r>
              <a:rPr lang="en-US" dirty="0" smtClean="0"/>
              <a:t>in the family Rosaceae. Bradford Pear is a cultivar.  </a:t>
            </a:r>
            <a:r>
              <a:rPr lang="en-US" dirty="0" smtClean="0">
                <a:cs typeface="Arial" pitchFamily="34" charset="0"/>
              </a:rPr>
              <a:t>The heartwood is a pale pink or light reddish brown. Sapwood is slightly paler but is not usually distinct from heartwood. Pear is sometimes steamed to deepen the pink coloration. Pear is also occasionally dyed black and used as a substitute for ebony.</a:t>
            </a:r>
          </a:p>
          <a:p>
            <a:pPr algn="just" eaLnBrk="0" fontAlgn="base" hangingPunct="0">
              <a:spcBef>
                <a:spcPct val="0"/>
              </a:spcBef>
              <a:spcAft>
                <a:spcPct val="0"/>
              </a:spcAft>
            </a:pPr>
            <a:r>
              <a:rPr lang="en-US" dirty="0" smtClean="0">
                <a:cs typeface="Arial" pitchFamily="34" charset="0"/>
              </a:rPr>
              <a:t>Grain is usually straight, with a very fine uniform texture.</a:t>
            </a:r>
            <a:r>
              <a:rPr lang="en-US" dirty="0" smtClean="0"/>
              <a:t> It’s been said that Pear is used in Europe much in the same way that Black Cherry is used in the United States: as a popular and high-quality domestic hardwood.</a:t>
            </a:r>
          </a:p>
          <a:p>
            <a:endParaRPr lang="en-US" dirty="0" smtClean="0"/>
          </a:p>
          <a:p>
            <a:r>
              <a:rPr lang="en-US" dirty="0" smtClean="0"/>
              <a:t>Pear wood (of any species) is among the finest-textured of all fruitwoods. It is prized for making woodwind instruments, and pear veneer is used in fine furniture.</a:t>
            </a:r>
            <a:r>
              <a:rPr lang="en-US" baseline="30000" dirty="0" smtClean="0">
                <a:hlinkClick r:id="rId3"/>
              </a:rPr>
              <a:t>[7]</a:t>
            </a:r>
            <a:r>
              <a:rPr lang="en-US" dirty="0" smtClean="0"/>
              <a:t> Pear wood also is one of the woods preferred for preparing woodcuts for printing, whether by the end-grained technique for small works, or side-grained for larger works.  </a:t>
            </a:r>
          </a:p>
          <a:p>
            <a:endParaRPr lang="en-US" dirty="0" smtClean="0"/>
          </a:p>
          <a:p>
            <a:r>
              <a:rPr lang="en-US" dirty="0" smtClean="0"/>
              <a:t>Veneer, architectural millwork, marquetry, inlay, carving, musical instruments, furniture, cabinetry, and </a:t>
            </a:r>
            <a:r>
              <a:rPr lang="en-US" sz="2000" b="1" dirty="0" smtClean="0">
                <a:solidFill>
                  <a:srgbClr val="00B050"/>
                </a:solidFill>
              </a:rPr>
              <a:t>turned objects</a:t>
            </a:r>
            <a:r>
              <a:rPr lang="en-US" dirty="0" smtClean="0"/>
              <a:t>.</a:t>
            </a:r>
            <a:endParaRPr lang="en-US" dirty="0"/>
          </a:p>
        </p:txBody>
      </p:sp>
      <p:pic>
        <p:nvPicPr>
          <p:cNvPr id="11" name="Picture 10" descr="pear 01c.jpg"/>
          <p:cNvPicPr>
            <a:picLocks noChangeAspect="1"/>
          </p:cNvPicPr>
          <p:nvPr/>
        </p:nvPicPr>
        <p:blipFill>
          <a:blip r:embed="rId4" cstate="print"/>
          <a:stretch>
            <a:fillRect/>
          </a:stretch>
        </p:blipFill>
        <p:spPr>
          <a:xfrm>
            <a:off x="304800" y="5612130"/>
            <a:ext cx="1447800" cy="1134110"/>
          </a:xfrm>
          <a:prstGeom prst="rect">
            <a:avLst/>
          </a:prstGeom>
        </p:spPr>
      </p:pic>
      <p:pic>
        <p:nvPicPr>
          <p:cNvPr id="12" name="Picture 11" descr="pear 01d.jpg"/>
          <p:cNvPicPr>
            <a:picLocks noChangeAspect="1"/>
          </p:cNvPicPr>
          <p:nvPr/>
        </p:nvPicPr>
        <p:blipFill>
          <a:blip r:embed="rId5" cstate="print"/>
          <a:stretch>
            <a:fillRect/>
          </a:stretch>
        </p:blipFill>
        <p:spPr>
          <a:xfrm>
            <a:off x="2743200" y="5638800"/>
            <a:ext cx="1081216" cy="1066800"/>
          </a:xfrm>
          <a:prstGeom prst="rect">
            <a:avLst/>
          </a:prstGeom>
        </p:spPr>
      </p:pic>
      <p:pic>
        <p:nvPicPr>
          <p:cNvPr id="13" name="Picture 12" descr="pear 01e.jpg"/>
          <p:cNvPicPr>
            <a:picLocks noChangeAspect="1"/>
          </p:cNvPicPr>
          <p:nvPr/>
        </p:nvPicPr>
        <p:blipFill>
          <a:blip r:embed="rId6" cstate="print"/>
          <a:stretch>
            <a:fillRect/>
          </a:stretch>
        </p:blipFill>
        <p:spPr>
          <a:xfrm>
            <a:off x="4724400" y="5334000"/>
            <a:ext cx="1339596" cy="1371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52</a:t>
            </a:fld>
            <a:endParaRPr lang="en-US"/>
          </a:p>
        </p:txBody>
      </p:sp>
      <p:sp>
        <p:nvSpPr>
          <p:cNvPr id="5" name="Rectangle 4"/>
          <p:cNvSpPr/>
          <p:nvPr/>
        </p:nvSpPr>
        <p:spPr>
          <a:xfrm>
            <a:off x="381000" y="914400"/>
            <a:ext cx="2743200" cy="1477328"/>
          </a:xfrm>
          <a:prstGeom prst="rect">
            <a:avLst/>
          </a:prstGeom>
        </p:spPr>
        <p:txBody>
          <a:bodyPr wrap="square">
            <a:spAutoFit/>
          </a:bodyPr>
          <a:lstStyle/>
          <a:p>
            <a:r>
              <a:rPr lang="en-US" b="1" dirty="0" smtClean="0">
                <a:solidFill>
                  <a:srgbClr val="00B050"/>
                </a:solidFill>
              </a:rPr>
              <a:t>Number of species in Texas</a:t>
            </a:r>
          </a:p>
          <a:p>
            <a:r>
              <a:rPr lang="en-US" dirty="0" smtClean="0">
                <a:solidFill>
                  <a:srgbClr val="00B050"/>
                </a:solidFill>
              </a:rPr>
              <a:t>Magnolia - 3</a:t>
            </a:r>
          </a:p>
          <a:p>
            <a:r>
              <a:rPr lang="en-US" dirty="0" smtClean="0">
                <a:solidFill>
                  <a:srgbClr val="00B050"/>
                </a:solidFill>
              </a:rPr>
              <a:t>Cottonwood  - 4</a:t>
            </a:r>
          </a:p>
          <a:p>
            <a:r>
              <a:rPr lang="en-US" dirty="0" smtClean="0">
                <a:solidFill>
                  <a:srgbClr val="00B050"/>
                </a:solidFill>
              </a:rPr>
              <a:t>Cypress - 2</a:t>
            </a:r>
          </a:p>
          <a:p>
            <a:r>
              <a:rPr lang="en-US" dirty="0" smtClean="0">
                <a:solidFill>
                  <a:srgbClr val="00B050"/>
                </a:solidFill>
              </a:rPr>
              <a:t>Poplar - 1</a:t>
            </a:r>
          </a:p>
        </p:txBody>
      </p:sp>
      <p:sp>
        <p:nvSpPr>
          <p:cNvPr id="7" name="TextBox 6"/>
          <p:cNvSpPr txBox="1"/>
          <p:nvPr/>
        </p:nvSpPr>
        <p:spPr>
          <a:xfrm>
            <a:off x="381000" y="2590800"/>
            <a:ext cx="2133600" cy="1200329"/>
          </a:xfrm>
          <a:prstGeom prst="rect">
            <a:avLst/>
          </a:prstGeom>
          <a:noFill/>
        </p:spPr>
        <p:txBody>
          <a:bodyPr wrap="square" rtlCol="0">
            <a:spAutoFit/>
          </a:bodyPr>
          <a:lstStyle/>
          <a:p>
            <a:r>
              <a:rPr lang="en-US" dirty="0" smtClean="0"/>
              <a:t>Southern Magnolia</a:t>
            </a:r>
          </a:p>
          <a:p>
            <a:r>
              <a:rPr lang="en-US" dirty="0" smtClean="0"/>
              <a:t>Eastern Cottonwood</a:t>
            </a:r>
          </a:p>
          <a:p>
            <a:r>
              <a:rPr lang="en-US" dirty="0" smtClean="0"/>
              <a:t>Bald Cypress</a:t>
            </a:r>
          </a:p>
          <a:p>
            <a:r>
              <a:rPr lang="en-US" dirty="0" smtClean="0"/>
              <a:t>Yellow Poplar</a:t>
            </a:r>
            <a:endParaRPr lang="en-US" dirty="0"/>
          </a:p>
        </p:txBody>
      </p:sp>
      <p:pic>
        <p:nvPicPr>
          <p:cNvPr id="8" name="Picture 7" descr="magnolia 01b.jpg"/>
          <p:cNvPicPr>
            <a:picLocks noChangeAspect="1"/>
          </p:cNvPicPr>
          <p:nvPr/>
        </p:nvPicPr>
        <p:blipFill>
          <a:blip r:embed="rId2" cstate="print"/>
          <a:stretch>
            <a:fillRect/>
          </a:stretch>
        </p:blipFill>
        <p:spPr>
          <a:xfrm>
            <a:off x="6781801" y="533399"/>
            <a:ext cx="2114724" cy="1536699"/>
          </a:xfrm>
          <a:prstGeom prst="rect">
            <a:avLst/>
          </a:prstGeom>
        </p:spPr>
      </p:pic>
      <p:sp>
        <p:nvSpPr>
          <p:cNvPr id="9" name="TextBox 8"/>
          <p:cNvSpPr txBox="1"/>
          <p:nvPr/>
        </p:nvSpPr>
        <p:spPr>
          <a:xfrm>
            <a:off x="7010400" y="1981200"/>
            <a:ext cx="1981200" cy="369332"/>
          </a:xfrm>
          <a:prstGeom prst="rect">
            <a:avLst/>
          </a:prstGeom>
          <a:noFill/>
        </p:spPr>
        <p:txBody>
          <a:bodyPr wrap="square" rtlCol="0">
            <a:spAutoFit/>
          </a:bodyPr>
          <a:lstStyle/>
          <a:p>
            <a:r>
              <a:rPr lang="en-US" dirty="0" smtClean="0">
                <a:solidFill>
                  <a:srgbClr val="00B0F0"/>
                </a:solidFill>
              </a:rPr>
              <a:t>Southern Magnolia</a:t>
            </a:r>
            <a:endParaRPr lang="en-US" dirty="0">
              <a:solidFill>
                <a:srgbClr val="00B0F0"/>
              </a:solidFill>
            </a:endParaRPr>
          </a:p>
        </p:txBody>
      </p:sp>
      <p:pic>
        <p:nvPicPr>
          <p:cNvPr id="10" name="Picture 9" descr="magnolia 01h.jpg"/>
          <p:cNvPicPr>
            <a:picLocks noChangeAspect="1"/>
          </p:cNvPicPr>
          <p:nvPr/>
        </p:nvPicPr>
        <p:blipFill>
          <a:blip r:embed="rId3" cstate="print"/>
          <a:stretch>
            <a:fillRect/>
          </a:stretch>
        </p:blipFill>
        <p:spPr>
          <a:xfrm>
            <a:off x="304800" y="4572000"/>
            <a:ext cx="2971800" cy="2070354"/>
          </a:xfrm>
          <a:prstGeom prst="rect">
            <a:avLst/>
          </a:prstGeom>
        </p:spPr>
      </p:pic>
      <p:sp>
        <p:nvSpPr>
          <p:cNvPr id="11" name="TextBox 10"/>
          <p:cNvSpPr txBox="1"/>
          <p:nvPr/>
        </p:nvSpPr>
        <p:spPr>
          <a:xfrm>
            <a:off x="457200" y="4114800"/>
            <a:ext cx="2438400" cy="369332"/>
          </a:xfrm>
          <a:prstGeom prst="rect">
            <a:avLst/>
          </a:prstGeom>
          <a:noFill/>
        </p:spPr>
        <p:txBody>
          <a:bodyPr wrap="square" rtlCol="0">
            <a:spAutoFit/>
          </a:bodyPr>
          <a:lstStyle/>
          <a:p>
            <a:pPr algn="ctr"/>
            <a:r>
              <a:rPr lang="en-US" dirty="0" smtClean="0">
                <a:solidFill>
                  <a:srgbClr val="00B050"/>
                </a:solidFill>
              </a:rPr>
              <a:t>Southern Magnolia vase</a:t>
            </a:r>
            <a:endParaRPr lang="en-US" dirty="0">
              <a:solidFill>
                <a:srgbClr val="00B050"/>
              </a:solidFill>
            </a:endParaRPr>
          </a:p>
        </p:txBody>
      </p:sp>
      <p:pic>
        <p:nvPicPr>
          <p:cNvPr id="12" name="Picture 11" descr="cottonwood 01b.jpg"/>
          <p:cNvPicPr>
            <a:picLocks noChangeAspect="1"/>
          </p:cNvPicPr>
          <p:nvPr/>
        </p:nvPicPr>
        <p:blipFill>
          <a:blip r:embed="rId4" cstate="print"/>
          <a:stretch>
            <a:fillRect/>
          </a:stretch>
        </p:blipFill>
        <p:spPr>
          <a:xfrm>
            <a:off x="3810000" y="914400"/>
            <a:ext cx="2347232" cy="1752600"/>
          </a:xfrm>
          <a:prstGeom prst="rect">
            <a:avLst/>
          </a:prstGeom>
        </p:spPr>
      </p:pic>
      <p:sp>
        <p:nvSpPr>
          <p:cNvPr id="13" name="TextBox 12"/>
          <p:cNvSpPr txBox="1"/>
          <p:nvPr/>
        </p:nvSpPr>
        <p:spPr>
          <a:xfrm>
            <a:off x="3810000" y="2590800"/>
            <a:ext cx="2209800" cy="369332"/>
          </a:xfrm>
          <a:prstGeom prst="rect">
            <a:avLst/>
          </a:prstGeom>
          <a:noFill/>
        </p:spPr>
        <p:txBody>
          <a:bodyPr wrap="square" rtlCol="0">
            <a:spAutoFit/>
          </a:bodyPr>
          <a:lstStyle/>
          <a:p>
            <a:r>
              <a:rPr lang="en-US" dirty="0" smtClean="0">
                <a:solidFill>
                  <a:srgbClr val="00B0F0"/>
                </a:solidFill>
              </a:rPr>
              <a:t>Eastern Cottonwood</a:t>
            </a:r>
            <a:endParaRPr lang="en-US" dirty="0">
              <a:solidFill>
                <a:srgbClr val="00B0F0"/>
              </a:solidFill>
            </a:endParaRPr>
          </a:p>
        </p:txBody>
      </p:sp>
      <p:pic>
        <p:nvPicPr>
          <p:cNvPr id="14" name="Picture 13" descr="cypress 01a.jpg"/>
          <p:cNvPicPr>
            <a:picLocks noChangeAspect="1"/>
          </p:cNvPicPr>
          <p:nvPr/>
        </p:nvPicPr>
        <p:blipFill>
          <a:blip r:embed="rId5" cstate="print"/>
          <a:stretch>
            <a:fillRect/>
          </a:stretch>
        </p:blipFill>
        <p:spPr>
          <a:xfrm>
            <a:off x="6934200" y="2743200"/>
            <a:ext cx="2057400" cy="1577340"/>
          </a:xfrm>
          <a:prstGeom prst="rect">
            <a:avLst/>
          </a:prstGeom>
        </p:spPr>
      </p:pic>
      <p:sp>
        <p:nvSpPr>
          <p:cNvPr id="15" name="TextBox 14"/>
          <p:cNvSpPr txBox="1"/>
          <p:nvPr/>
        </p:nvSpPr>
        <p:spPr>
          <a:xfrm>
            <a:off x="7315200" y="4343400"/>
            <a:ext cx="1447800" cy="369332"/>
          </a:xfrm>
          <a:prstGeom prst="rect">
            <a:avLst/>
          </a:prstGeom>
          <a:noFill/>
        </p:spPr>
        <p:txBody>
          <a:bodyPr wrap="square" rtlCol="0">
            <a:spAutoFit/>
          </a:bodyPr>
          <a:lstStyle/>
          <a:p>
            <a:r>
              <a:rPr lang="en-US" dirty="0" smtClean="0">
                <a:solidFill>
                  <a:srgbClr val="00B0F0"/>
                </a:solidFill>
              </a:rPr>
              <a:t>Bald Cypress</a:t>
            </a:r>
            <a:endParaRPr lang="en-US" dirty="0">
              <a:solidFill>
                <a:srgbClr val="00B0F0"/>
              </a:solidFill>
            </a:endParaRPr>
          </a:p>
        </p:txBody>
      </p:sp>
      <p:pic>
        <p:nvPicPr>
          <p:cNvPr id="16" name="Picture 15" descr="poplar 01a.jpg"/>
          <p:cNvPicPr>
            <a:picLocks noChangeAspect="1"/>
          </p:cNvPicPr>
          <p:nvPr/>
        </p:nvPicPr>
        <p:blipFill>
          <a:blip r:embed="rId6" cstate="print"/>
          <a:stretch>
            <a:fillRect/>
          </a:stretch>
        </p:blipFill>
        <p:spPr>
          <a:xfrm>
            <a:off x="3657600" y="3276600"/>
            <a:ext cx="2170176" cy="2316914"/>
          </a:xfrm>
          <a:prstGeom prst="rect">
            <a:avLst/>
          </a:prstGeom>
        </p:spPr>
      </p:pic>
      <p:sp>
        <p:nvSpPr>
          <p:cNvPr id="17" name="TextBox 16"/>
          <p:cNvSpPr txBox="1"/>
          <p:nvPr/>
        </p:nvSpPr>
        <p:spPr>
          <a:xfrm>
            <a:off x="3886200" y="5715000"/>
            <a:ext cx="1447800" cy="381000"/>
          </a:xfrm>
          <a:prstGeom prst="rect">
            <a:avLst/>
          </a:prstGeom>
          <a:noFill/>
        </p:spPr>
        <p:txBody>
          <a:bodyPr wrap="square" rtlCol="0">
            <a:spAutoFit/>
          </a:bodyPr>
          <a:lstStyle/>
          <a:p>
            <a:r>
              <a:rPr lang="en-US" dirty="0" smtClean="0">
                <a:solidFill>
                  <a:srgbClr val="00B0F0"/>
                </a:solidFill>
              </a:rPr>
              <a:t>Yellow Poplar</a:t>
            </a:r>
            <a:endParaRPr lang="en-US" dirty="0">
              <a:solidFill>
                <a:srgbClr val="00B0F0"/>
              </a:solidFill>
            </a:endParaRPr>
          </a:p>
        </p:txBody>
      </p:sp>
      <p:pic>
        <p:nvPicPr>
          <p:cNvPr id="18" name="Picture 17" descr="cypress 01c.jpg"/>
          <p:cNvPicPr>
            <a:picLocks noChangeAspect="1"/>
          </p:cNvPicPr>
          <p:nvPr/>
        </p:nvPicPr>
        <p:blipFill>
          <a:blip r:embed="rId7" cstate="print"/>
          <a:stretch>
            <a:fillRect/>
          </a:stretch>
        </p:blipFill>
        <p:spPr>
          <a:xfrm>
            <a:off x="6019800" y="4495800"/>
            <a:ext cx="1038225" cy="2208989"/>
          </a:xfrm>
          <a:prstGeom prst="rect">
            <a:avLst/>
          </a:prstGeom>
        </p:spPr>
      </p:pic>
      <p:sp>
        <p:nvSpPr>
          <p:cNvPr id="19" name="TextBox 18"/>
          <p:cNvSpPr txBox="1"/>
          <p:nvPr/>
        </p:nvSpPr>
        <p:spPr>
          <a:xfrm>
            <a:off x="7239000" y="5562600"/>
            <a:ext cx="990600" cy="923330"/>
          </a:xfrm>
          <a:prstGeom prst="rect">
            <a:avLst/>
          </a:prstGeom>
          <a:noFill/>
        </p:spPr>
        <p:txBody>
          <a:bodyPr wrap="square" rtlCol="0">
            <a:spAutoFit/>
          </a:bodyPr>
          <a:lstStyle/>
          <a:p>
            <a:pPr algn="ctr"/>
            <a:r>
              <a:rPr lang="en-US" dirty="0" smtClean="0">
                <a:solidFill>
                  <a:srgbClr val="00B050"/>
                </a:solidFill>
              </a:rPr>
              <a:t>Bald Cypress vase</a:t>
            </a:r>
            <a:endParaRPr lang="en-US" dirty="0">
              <a:solidFill>
                <a:srgbClr val="00B05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53</a:t>
            </a:fld>
            <a:endParaRPr lang="en-US"/>
          </a:p>
        </p:txBody>
      </p:sp>
      <p:sp>
        <p:nvSpPr>
          <p:cNvPr id="75777" name="Rectangle 1"/>
          <p:cNvSpPr>
            <a:spLocks noChangeArrowheads="1"/>
          </p:cNvSpPr>
          <p:nvPr/>
        </p:nvSpPr>
        <p:spPr bwMode="auto">
          <a:xfrm>
            <a:off x="228600" y="826867"/>
            <a:ext cx="7239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dirty="0" smtClean="0">
                <a:solidFill>
                  <a:srgbClr val="0000FF"/>
                </a:solidFill>
              </a:rPr>
              <a:t>Southern Magnolia </a:t>
            </a:r>
            <a:r>
              <a:rPr lang="en-US" dirty="0" smtClean="0">
                <a:solidFill>
                  <a:srgbClr val="E3690D"/>
                </a:solidFill>
              </a:rPr>
              <a:t>– Magnolia grandiflora:  </a:t>
            </a:r>
            <a:r>
              <a:rPr lang="en-US" dirty="0" smtClean="0"/>
              <a:t>The v</a:t>
            </a:r>
            <a:r>
              <a:rPr kumimoji="0" lang="en-US" sz="1800" b="0" i="0" u="none" strike="noStrike" cap="none" normalizeH="0" baseline="0" dirty="0" smtClean="0">
                <a:ln>
                  <a:noFill/>
                </a:ln>
                <a:solidFill>
                  <a:schemeClr val="tx1"/>
                </a:solidFill>
                <a:effectLst/>
                <a:cs typeface="Arial" pitchFamily="34" charset="0"/>
              </a:rPr>
              <a:t>ery wide sapwood is a creamy white to grayish color. Comparatively narrow heartwood color ranges from a medium to dark brown, sometimes with green, purple or black streaks.</a:t>
            </a: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Grain is straight, with a medium to fine uniform texture. Moderate natural luster.</a:t>
            </a:r>
            <a:r>
              <a:rPr lang="en-US" dirty="0" smtClean="0">
                <a:cs typeface="Arial" pitchFamily="34" charset="0"/>
              </a:rPr>
              <a:t> Rated as non-durable to perishable regarding decay resistance, and also susceptible to insect attack.</a:t>
            </a:r>
          </a:p>
          <a:p>
            <a:pPr algn="just" eaLnBrk="0" fontAlgn="base" hangingPunct="0">
              <a:spcBef>
                <a:spcPct val="0"/>
              </a:spcBef>
              <a:spcAft>
                <a:spcPct val="0"/>
              </a:spcAft>
            </a:pPr>
            <a:r>
              <a:rPr lang="en-US" dirty="0" smtClean="0">
                <a:cs typeface="Arial" pitchFamily="34" charset="0"/>
              </a:rPr>
              <a:t>Generally easy to work with both hand and machine tools. Turns, glues, stains, and finishes well.</a:t>
            </a:r>
            <a:r>
              <a:rPr lang="en-US" dirty="0" smtClean="0"/>
              <a:t> Southern Magnolia is the hardest and heaviest of the three primary magnolia species that are commercially harvested in the United States. </a:t>
            </a:r>
          </a:p>
          <a:p>
            <a:pPr algn="just" eaLnBrk="0" fontAlgn="base" hangingPunct="0">
              <a:spcBef>
                <a:spcPct val="0"/>
              </a:spcBef>
              <a:spcAft>
                <a:spcPct val="0"/>
              </a:spcAft>
            </a:pPr>
            <a:endParaRPr lang="en-US" dirty="0" smtClean="0"/>
          </a:p>
          <a:p>
            <a:pPr algn="just" eaLnBrk="0" fontAlgn="base" hangingPunct="0">
              <a:spcBef>
                <a:spcPct val="0"/>
              </a:spcBef>
              <a:spcAft>
                <a:spcPct val="0"/>
              </a:spcAft>
            </a:pPr>
            <a:r>
              <a:rPr lang="en-US" dirty="0" smtClean="0"/>
              <a:t>The wood is used for veneer, plywood, interior trim, upholstered  furniture frames, </a:t>
            </a:r>
            <a:r>
              <a:rPr lang="en-US" sz="2000" b="1" dirty="0" smtClean="0">
                <a:solidFill>
                  <a:srgbClr val="00B050"/>
                </a:solidFill>
              </a:rPr>
              <a:t>turning</a:t>
            </a:r>
            <a:r>
              <a:rPr lang="en-US" dirty="0" smtClean="0"/>
              <a:t> and general utility wood.</a:t>
            </a:r>
            <a:endParaRPr kumimoji="0" lang="en-US" sz="1800" b="0" i="0" u="none" strike="noStrike" cap="none" normalizeH="0" baseline="0" dirty="0" smtClean="0">
              <a:ln>
                <a:noFill/>
              </a:ln>
              <a:solidFill>
                <a:schemeClr val="tx1"/>
              </a:solidFill>
              <a:effectLst/>
              <a:cs typeface="Arial" pitchFamily="34" charset="0"/>
            </a:endParaRPr>
          </a:p>
        </p:txBody>
      </p:sp>
      <p:pic>
        <p:nvPicPr>
          <p:cNvPr id="11" name="Picture 10" descr="magnolia 01a.jpg"/>
          <p:cNvPicPr>
            <a:picLocks noChangeAspect="1"/>
          </p:cNvPicPr>
          <p:nvPr/>
        </p:nvPicPr>
        <p:blipFill>
          <a:blip r:embed="rId2" cstate="print"/>
          <a:stretch>
            <a:fillRect/>
          </a:stretch>
        </p:blipFill>
        <p:spPr>
          <a:xfrm>
            <a:off x="7620000" y="76200"/>
            <a:ext cx="1447800" cy="1433322"/>
          </a:xfrm>
          <a:prstGeom prst="rect">
            <a:avLst/>
          </a:prstGeom>
        </p:spPr>
      </p:pic>
      <p:sp>
        <p:nvSpPr>
          <p:cNvPr id="12" name="TextBox 11"/>
          <p:cNvSpPr txBox="1"/>
          <p:nvPr/>
        </p:nvSpPr>
        <p:spPr>
          <a:xfrm>
            <a:off x="7924800" y="1524000"/>
            <a:ext cx="1219200" cy="914400"/>
          </a:xfrm>
          <a:prstGeom prst="rect">
            <a:avLst/>
          </a:prstGeom>
          <a:noFill/>
        </p:spPr>
        <p:txBody>
          <a:bodyPr wrap="square" rtlCol="0">
            <a:spAutoFit/>
          </a:bodyPr>
          <a:lstStyle/>
          <a:p>
            <a:pPr algn="ctr"/>
            <a:r>
              <a:rPr lang="en-US" dirty="0" smtClean="0">
                <a:solidFill>
                  <a:srgbClr val="00B0F0"/>
                </a:solidFill>
              </a:rPr>
              <a:t>Southern Magnolia range</a:t>
            </a:r>
            <a:endParaRPr lang="en-US" dirty="0">
              <a:solidFill>
                <a:srgbClr val="00B0F0"/>
              </a:solidFill>
            </a:endParaRPr>
          </a:p>
        </p:txBody>
      </p:sp>
      <p:pic>
        <p:nvPicPr>
          <p:cNvPr id="13" name="Picture 12" descr="magnolia 01c.jpg"/>
          <p:cNvPicPr>
            <a:picLocks noChangeAspect="1"/>
          </p:cNvPicPr>
          <p:nvPr/>
        </p:nvPicPr>
        <p:blipFill>
          <a:blip r:embed="rId3" cstate="print"/>
          <a:stretch>
            <a:fillRect/>
          </a:stretch>
        </p:blipFill>
        <p:spPr>
          <a:xfrm>
            <a:off x="7543800" y="2667000"/>
            <a:ext cx="1524000" cy="1524000"/>
          </a:xfrm>
          <a:prstGeom prst="rect">
            <a:avLst/>
          </a:prstGeom>
        </p:spPr>
      </p:pic>
      <p:pic>
        <p:nvPicPr>
          <p:cNvPr id="14" name="Picture 13" descr="magnolia 01d.jpg"/>
          <p:cNvPicPr>
            <a:picLocks noChangeAspect="1"/>
          </p:cNvPicPr>
          <p:nvPr/>
        </p:nvPicPr>
        <p:blipFill>
          <a:blip r:embed="rId4" cstate="print"/>
          <a:stretch>
            <a:fillRect/>
          </a:stretch>
        </p:blipFill>
        <p:spPr>
          <a:xfrm>
            <a:off x="304800" y="5181600"/>
            <a:ext cx="2675627" cy="1418083"/>
          </a:xfrm>
          <a:prstGeom prst="rect">
            <a:avLst/>
          </a:prstGeom>
        </p:spPr>
      </p:pic>
      <p:pic>
        <p:nvPicPr>
          <p:cNvPr id="15" name="Picture 14" descr="magnolia 01e.jpg"/>
          <p:cNvPicPr>
            <a:picLocks noChangeAspect="1"/>
          </p:cNvPicPr>
          <p:nvPr/>
        </p:nvPicPr>
        <p:blipFill>
          <a:blip r:embed="rId5" cstate="print"/>
          <a:stretch>
            <a:fillRect/>
          </a:stretch>
        </p:blipFill>
        <p:spPr>
          <a:xfrm>
            <a:off x="5791200" y="4572000"/>
            <a:ext cx="2628900" cy="2103120"/>
          </a:xfrm>
          <a:prstGeom prst="rect">
            <a:avLst/>
          </a:prstGeom>
        </p:spPr>
      </p:pic>
      <p:pic>
        <p:nvPicPr>
          <p:cNvPr id="16" name="Picture 15" descr="magnolia 01eg.jpg"/>
          <p:cNvPicPr>
            <a:picLocks noChangeAspect="1"/>
          </p:cNvPicPr>
          <p:nvPr/>
        </p:nvPicPr>
        <p:blipFill>
          <a:blip r:embed="rId6" cstate="print"/>
          <a:stretch>
            <a:fillRect/>
          </a:stretch>
        </p:blipFill>
        <p:spPr>
          <a:xfrm>
            <a:off x="3200400" y="4833112"/>
            <a:ext cx="2362200" cy="185826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54</a:t>
            </a:fld>
            <a:endParaRPr lang="en-US"/>
          </a:p>
        </p:txBody>
      </p:sp>
      <p:pic>
        <p:nvPicPr>
          <p:cNvPr id="9" name="Picture 8" descr="cottonwood 01a.jpg"/>
          <p:cNvPicPr>
            <a:picLocks noChangeAspect="1"/>
          </p:cNvPicPr>
          <p:nvPr/>
        </p:nvPicPr>
        <p:blipFill>
          <a:blip r:embed="rId2" cstate="print"/>
          <a:stretch>
            <a:fillRect/>
          </a:stretch>
        </p:blipFill>
        <p:spPr>
          <a:xfrm>
            <a:off x="7615397" y="76200"/>
            <a:ext cx="1380806" cy="1371600"/>
          </a:xfrm>
          <a:prstGeom prst="rect">
            <a:avLst/>
          </a:prstGeom>
        </p:spPr>
      </p:pic>
      <p:sp>
        <p:nvSpPr>
          <p:cNvPr id="10" name="TextBox 9"/>
          <p:cNvSpPr txBox="1"/>
          <p:nvPr/>
        </p:nvSpPr>
        <p:spPr>
          <a:xfrm>
            <a:off x="7620000" y="1524000"/>
            <a:ext cx="1371600" cy="923330"/>
          </a:xfrm>
          <a:prstGeom prst="rect">
            <a:avLst/>
          </a:prstGeom>
          <a:noFill/>
        </p:spPr>
        <p:txBody>
          <a:bodyPr wrap="square" rtlCol="0">
            <a:spAutoFit/>
          </a:bodyPr>
          <a:lstStyle/>
          <a:p>
            <a:pPr algn="ctr"/>
            <a:r>
              <a:rPr lang="en-US" dirty="0" smtClean="0">
                <a:solidFill>
                  <a:srgbClr val="00B050"/>
                </a:solidFill>
              </a:rPr>
              <a:t>Eastern Cottonwood range</a:t>
            </a:r>
            <a:endParaRPr lang="en-US" dirty="0">
              <a:solidFill>
                <a:srgbClr val="00B050"/>
              </a:solidFill>
            </a:endParaRPr>
          </a:p>
        </p:txBody>
      </p:sp>
      <p:sp>
        <p:nvSpPr>
          <p:cNvPr id="74753" name="Rectangle 1"/>
          <p:cNvSpPr>
            <a:spLocks noChangeArrowheads="1"/>
          </p:cNvSpPr>
          <p:nvPr/>
        </p:nvSpPr>
        <p:spPr bwMode="auto">
          <a:xfrm>
            <a:off x="228600" y="838203"/>
            <a:ext cx="7162800"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smtClean="0">
                <a:solidFill>
                  <a:srgbClr val="0000FF"/>
                </a:solidFill>
              </a:rPr>
              <a:t>Cottonwood</a:t>
            </a:r>
            <a:r>
              <a:rPr lang="en-US" dirty="0" smtClean="0"/>
              <a:t> </a:t>
            </a:r>
            <a:r>
              <a:rPr lang="en-US" dirty="0" smtClean="0">
                <a:solidFill>
                  <a:srgbClr val="E3690D"/>
                </a:solidFill>
              </a:rPr>
              <a:t>– Populus deitoides:  </a:t>
            </a:r>
            <a:r>
              <a:rPr lang="en-US" dirty="0" smtClean="0"/>
              <a:t>The h</a:t>
            </a:r>
            <a:r>
              <a:rPr kumimoji="0" lang="en-US" sz="1800" b="0" i="0" u="none" strike="noStrike" cap="none" normalizeH="0" baseline="0" dirty="0" smtClean="0">
                <a:ln>
                  <a:noFill/>
                </a:ln>
                <a:solidFill>
                  <a:schemeClr val="tx1"/>
                </a:solidFill>
                <a:effectLst/>
                <a:cs typeface="Arial" pitchFamily="34" charset="0"/>
              </a:rPr>
              <a:t>eartwood tends to be a light brown. Sapwood is a pale yellow to nearly white, and isn’t clearly demarcated, tending to gradually blend into the heartwood.  Grain is generally straight to slightly irregular or interlocked. Uniform medium texture with low natural luster.</a:t>
            </a:r>
            <a:r>
              <a:rPr lang="en-US" dirty="0" smtClean="0">
                <a:cs typeface="Arial" pitchFamily="34" charset="0"/>
              </a:rPr>
              <a:t> Rated as non-durable, and also susceptible to insect attack.</a:t>
            </a:r>
          </a:p>
          <a:p>
            <a:pPr lvl="0" algn="just" fontAlgn="base">
              <a:spcBef>
                <a:spcPct val="0"/>
              </a:spcBef>
              <a:spcAft>
                <a:spcPct val="0"/>
              </a:spcAft>
            </a:pPr>
            <a:endParaRPr lang="en-US" dirty="0" smtClean="0">
              <a:cs typeface="Arial" pitchFamily="34" charset="0"/>
            </a:endParaRPr>
          </a:p>
          <a:p>
            <a:pPr algn="just" eaLnBrk="0" fontAlgn="base" hangingPunct="0">
              <a:spcBef>
                <a:spcPct val="0"/>
              </a:spcBef>
              <a:spcAft>
                <a:spcPct val="0"/>
              </a:spcAft>
            </a:pPr>
            <a:r>
              <a:rPr lang="en-US" dirty="0" smtClean="0">
                <a:cs typeface="Arial" pitchFamily="34" charset="0"/>
              </a:rPr>
              <a:t>Easy to work with hand and machine tools, though sharp cutters are necessary when planing to avoid fuzzy surfaces, subsequent fine-sanding may be necessary to obtain a smooth surface. Responds poorly to steam bending. Does not split easily, and has poor nail holding capability. Wood has a tendency to warp and distort during drying. Glues and finishes well.</a:t>
            </a:r>
            <a:r>
              <a:rPr lang="en-US" dirty="0" smtClean="0"/>
              <a:t> Has a sour odor when green, which disappears once the wood is dry. So named for its cotton-like strands that accompany the tree’s seeds in the spring. It is sometimes called the Pioneer of the Prairie; pioneers on the Oregon Trail would look for such trees, as their shade and firewood was a welcome respite, and their presence usually meant that water was nearby. </a:t>
            </a:r>
          </a:p>
          <a:p>
            <a:pPr algn="just" eaLnBrk="0" fontAlgn="base" hangingPunct="0">
              <a:spcBef>
                <a:spcPct val="0"/>
              </a:spcBef>
              <a:spcAft>
                <a:spcPct val="0"/>
              </a:spcAft>
            </a:pPr>
            <a:endParaRPr lang="en-US" dirty="0" smtClean="0"/>
          </a:p>
          <a:p>
            <a:pPr algn="just" eaLnBrk="0" fontAlgn="base" hangingPunct="0">
              <a:spcBef>
                <a:spcPct val="0"/>
              </a:spcBef>
              <a:spcAft>
                <a:spcPct val="0"/>
              </a:spcAft>
            </a:pPr>
            <a:r>
              <a:rPr lang="en-US" dirty="0" smtClean="0"/>
              <a:t>The wood is used for Boxes/crates, veneer, plywood, and various utility purposes.</a:t>
            </a:r>
          </a:p>
        </p:txBody>
      </p:sp>
      <p:pic>
        <p:nvPicPr>
          <p:cNvPr id="14" name="Picture 13" descr="cottonwood 01c.jpg"/>
          <p:cNvPicPr>
            <a:picLocks noChangeAspect="1"/>
          </p:cNvPicPr>
          <p:nvPr/>
        </p:nvPicPr>
        <p:blipFill>
          <a:blip r:embed="rId3" cstate="print"/>
          <a:stretch>
            <a:fillRect/>
          </a:stretch>
        </p:blipFill>
        <p:spPr>
          <a:xfrm>
            <a:off x="7467600" y="2514599"/>
            <a:ext cx="1508760" cy="2155371"/>
          </a:xfrm>
          <a:prstGeom prst="rect">
            <a:avLst/>
          </a:prstGeom>
        </p:spPr>
      </p:pic>
      <p:pic>
        <p:nvPicPr>
          <p:cNvPr id="15" name="Picture 14" descr="cottonwood 01d.jpg"/>
          <p:cNvPicPr>
            <a:picLocks noChangeAspect="1"/>
          </p:cNvPicPr>
          <p:nvPr/>
        </p:nvPicPr>
        <p:blipFill>
          <a:blip r:embed="rId4" cstate="print"/>
          <a:stretch>
            <a:fillRect/>
          </a:stretch>
        </p:blipFill>
        <p:spPr>
          <a:xfrm>
            <a:off x="7765542" y="4800600"/>
            <a:ext cx="1082802" cy="1600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55</a:t>
            </a:fld>
            <a:endParaRPr lang="en-US"/>
          </a:p>
        </p:txBody>
      </p:sp>
      <p:sp>
        <p:nvSpPr>
          <p:cNvPr id="73729" name="Rectangle 1"/>
          <p:cNvSpPr>
            <a:spLocks noChangeArrowheads="1"/>
          </p:cNvSpPr>
          <p:nvPr/>
        </p:nvSpPr>
        <p:spPr bwMode="auto">
          <a:xfrm>
            <a:off x="381000" y="914400"/>
            <a:ext cx="7010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Bald Cypress </a:t>
            </a:r>
            <a:r>
              <a:rPr lang="en-US" dirty="0" smtClean="0">
                <a:solidFill>
                  <a:srgbClr val="E3690D"/>
                </a:solidFill>
              </a:rPr>
              <a:t>– Taxodium distichum:  </a:t>
            </a:r>
            <a:r>
              <a:rPr kumimoji="0" lang="en-US" sz="1800" b="0" i="0" u="none" strike="noStrike" cap="none" normalizeH="0" baseline="0" dirty="0" smtClean="0">
                <a:ln>
                  <a:noFill/>
                </a:ln>
                <a:solidFill>
                  <a:schemeClr val="tx1"/>
                </a:solidFill>
                <a:effectLst/>
                <a:cs typeface="Arial" pitchFamily="34" charset="0"/>
              </a:rPr>
              <a:t>Color tends to be a light, yellowish brown. Sapwood is nearly white. Some boards can have scattered pockets of darker wood that have been attacked by fungi, which is sometimes called pecky cypress.</a:t>
            </a:r>
          </a:p>
          <a:p>
            <a:pPr lvl="0" algn="just" fontAlgn="base">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Straight grain and medium texture to coarse texture. Raw, unfinished wood surfaces have a greasy feel.</a:t>
            </a:r>
            <a:r>
              <a:rPr lang="en-US" dirty="0" smtClean="0">
                <a:cs typeface="Arial" pitchFamily="34" charset="0"/>
              </a:rPr>
              <a:t> Old-growth Cypress is rated as being durable to very durable in regards to decay resistance, while wood from younger trees is only rated as moderately durable.</a:t>
            </a:r>
          </a:p>
          <a:p>
            <a:pPr algn="just" eaLnBrk="0" fontAlgn="base" hangingPunct="0">
              <a:spcBef>
                <a:spcPct val="0"/>
              </a:spcBef>
              <a:spcAft>
                <a:spcPct val="0"/>
              </a:spcAft>
            </a:pPr>
            <a:r>
              <a:rPr lang="en-US" dirty="0" smtClean="0">
                <a:cs typeface="Arial" pitchFamily="34" charset="0"/>
              </a:rPr>
              <a:t>Sharp cutters and light passes are recommended when working with Cypress to avoid tearout. Also, the wood has been reported by some sources to have a moderate dulling effect on cutting edges. Cypress has good gluing, nailing, finishing, and paint-holding properties.</a:t>
            </a:r>
            <a:r>
              <a:rPr lang="en-US" dirty="0" smtClean="0"/>
              <a:t> Cypress has a distinct, somewhat sour odor while being worked.</a:t>
            </a:r>
            <a:endParaRPr kumimoji="0" lang="en-US" sz="1800" b="0" i="0" u="none" strike="noStrike" cap="none" normalizeH="0" baseline="0" dirty="0" smtClean="0">
              <a:ln>
                <a:noFill/>
              </a:ln>
              <a:solidFill>
                <a:schemeClr val="tx1"/>
              </a:solidFill>
              <a:effectLst/>
              <a:cs typeface="Arial" pitchFamily="34" charset="0"/>
            </a:endParaRPr>
          </a:p>
        </p:txBody>
      </p:sp>
      <p:sp>
        <p:nvSpPr>
          <p:cNvPr id="9" name="Rectangle 8"/>
          <p:cNvSpPr/>
          <p:nvPr/>
        </p:nvSpPr>
        <p:spPr>
          <a:xfrm>
            <a:off x="533400" y="3733800"/>
            <a:ext cx="4572000" cy="369332"/>
          </a:xfrm>
          <a:prstGeom prst="rect">
            <a:avLst/>
          </a:prstGeom>
        </p:spPr>
        <p:txBody>
          <a:bodyPr>
            <a:spAutoFit/>
          </a:bodyPr>
          <a:lstStyle/>
          <a:p>
            <a:endParaRPr lang="en-US" dirty="0"/>
          </a:p>
        </p:txBody>
      </p:sp>
      <p:pic>
        <p:nvPicPr>
          <p:cNvPr id="11" name="Picture 10" descr="cypress 01b.jpg"/>
          <p:cNvPicPr>
            <a:picLocks noChangeAspect="1"/>
          </p:cNvPicPr>
          <p:nvPr/>
        </p:nvPicPr>
        <p:blipFill>
          <a:blip r:embed="rId2" cstate="print"/>
          <a:stretch>
            <a:fillRect/>
          </a:stretch>
        </p:blipFill>
        <p:spPr>
          <a:xfrm>
            <a:off x="7467600" y="2590800"/>
            <a:ext cx="1524000" cy="1524000"/>
          </a:xfrm>
          <a:prstGeom prst="rect">
            <a:avLst/>
          </a:prstGeom>
        </p:spPr>
      </p:pic>
      <p:pic>
        <p:nvPicPr>
          <p:cNvPr id="13" name="Picture 12" descr="cypress 01d.jpg"/>
          <p:cNvPicPr>
            <a:picLocks noChangeAspect="1"/>
          </p:cNvPicPr>
          <p:nvPr/>
        </p:nvPicPr>
        <p:blipFill>
          <a:blip r:embed="rId3" cstate="print"/>
          <a:stretch>
            <a:fillRect/>
          </a:stretch>
        </p:blipFill>
        <p:spPr>
          <a:xfrm>
            <a:off x="5181600" y="4977809"/>
            <a:ext cx="3095625" cy="1727791"/>
          </a:xfrm>
          <a:prstGeom prst="rect">
            <a:avLst/>
          </a:prstGeom>
        </p:spPr>
      </p:pic>
      <p:pic>
        <p:nvPicPr>
          <p:cNvPr id="12" name="Picture 11" descr="cypress 01f.jpg"/>
          <p:cNvPicPr>
            <a:picLocks noChangeAspect="1"/>
          </p:cNvPicPr>
          <p:nvPr/>
        </p:nvPicPr>
        <p:blipFill>
          <a:blip r:embed="rId4" cstate="print"/>
          <a:stretch>
            <a:fillRect/>
          </a:stretch>
        </p:blipFill>
        <p:spPr>
          <a:xfrm>
            <a:off x="381000" y="4625975"/>
            <a:ext cx="2667000" cy="201358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8382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56</a:t>
            </a:fld>
            <a:endParaRPr lang="en-US"/>
          </a:p>
        </p:txBody>
      </p:sp>
      <p:sp>
        <p:nvSpPr>
          <p:cNvPr id="9" name="Rectangle 8"/>
          <p:cNvSpPr/>
          <p:nvPr/>
        </p:nvSpPr>
        <p:spPr>
          <a:xfrm>
            <a:off x="533400" y="3733800"/>
            <a:ext cx="4572000" cy="369332"/>
          </a:xfrm>
          <a:prstGeom prst="rect">
            <a:avLst/>
          </a:prstGeom>
        </p:spPr>
        <p:txBody>
          <a:bodyPr>
            <a:spAutoFit/>
          </a:bodyPr>
          <a:lstStyle/>
          <a:p>
            <a:endParaRPr lang="en-US" dirty="0"/>
          </a:p>
        </p:txBody>
      </p:sp>
      <p:sp>
        <p:nvSpPr>
          <p:cNvPr id="10" name="Rectangle 9"/>
          <p:cNvSpPr/>
          <p:nvPr/>
        </p:nvSpPr>
        <p:spPr>
          <a:xfrm>
            <a:off x="381000" y="1143000"/>
            <a:ext cx="8382000" cy="4001095"/>
          </a:xfrm>
          <a:prstGeom prst="rect">
            <a:avLst/>
          </a:prstGeom>
        </p:spPr>
        <p:txBody>
          <a:bodyPr wrap="square">
            <a:spAutoFit/>
          </a:bodyPr>
          <a:lstStyle/>
          <a:p>
            <a:r>
              <a:rPr lang="en-US" sz="2000" b="1" dirty="0" smtClean="0">
                <a:solidFill>
                  <a:srgbClr val="0000FF"/>
                </a:solidFill>
              </a:rPr>
              <a:t>Bald Cypress continued….</a:t>
            </a:r>
          </a:p>
          <a:p>
            <a:r>
              <a:rPr lang="en-US" dirty="0" smtClean="0"/>
              <a:t>Bald Cypress is named because the trees are deciduous (unlike most conifers), and have the peculiar trait of dropping all their needle-like leaves each the winter.</a:t>
            </a:r>
          </a:p>
          <a:p>
            <a:r>
              <a:rPr lang="en-US" dirty="0" smtClean="0"/>
              <a:t>The trees also develop unique aerial roots that protrude above the ground (or water) and are especially seen on trees growing in swamps. These structures are known as knees, and are sometimes harvested  on a small scale and sold for woodcarving purposes.</a:t>
            </a:r>
          </a:p>
          <a:p>
            <a:r>
              <a:rPr lang="en-US" dirty="0" smtClean="0"/>
              <a:t>Although not technically a Cypress in the strictest sense </a:t>
            </a:r>
            <a:r>
              <a:rPr lang="en-US" i="1" dirty="0" smtClean="0"/>
              <a:t>(Cupressus</a:t>
            </a:r>
            <a:r>
              <a:rPr lang="en-US" dirty="0" smtClean="0"/>
              <a:t> genus), Bald Cypress is in the </a:t>
            </a:r>
            <a:r>
              <a:rPr lang="en-US" i="1" dirty="0" smtClean="0"/>
              <a:t>Cupressaceæ</a:t>
            </a:r>
            <a:r>
              <a:rPr lang="en-US" dirty="0" smtClean="0"/>
              <a:t> family, which includes many decay resistant woods including cedars, and the wood is a popular choice in exterior construction applications where decay resistance is needed.  </a:t>
            </a:r>
          </a:p>
          <a:p>
            <a:endParaRPr lang="en-US" dirty="0" smtClean="0"/>
          </a:p>
          <a:p>
            <a:r>
              <a:rPr lang="en-US" dirty="0" smtClean="0"/>
              <a:t>The wood is used for exterior construction, docks, boatbuilding, interior trim, and veneer.</a:t>
            </a:r>
            <a:endParaRPr lang="en-US" dirty="0"/>
          </a:p>
        </p:txBody>
      </p:sp>
      <p:pic>
        <p:nvPicPr>
          <p:cNvPr id="8" name="Picture 7" descr="cypress 01e.jpg"/>
          <p:cNvPicPr>
            <a:picLocks noChangeAspect="1"/>
          </p:cNvPicPr>
          <p:nvPr/>
        </p:nvPicPr>
        <p:blipFill>
          <a:blip r:embed="rId2" cstate="print"/>
          <a:stretch>
            <a:fillRect/>
          </a:stretch>
        </p:blipFill>
        <p:spPr>
          <a:xfrm>
            <a:off x="2900916" y="5170424"/>
            <a:ext cx="2661684" cy="152603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4648200" cy="762000"/>
          </a:xfrm>
        </p:spPr>
        <p:txBody>
          <a:bodyPr>
            <a:normAutofit/>
          </a:bodyPr>
          <a:lstStyle/>
          <a:p>
            <a:r>
              <a:rPr lang="en-US" sz="4000" b="1" dirty="0" smtClean="0">
                <a:solidFill>
                  <a:srgbClr val="FF0000"/>
                </a:solidFill>
              </a:rPr>
              <a:t>More Texas Woods</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A976FA9E-00ED-4202-80CE-9CAFE1C571F1}" type="slidenum">
              <a:rPr lang="en-US" smtClean="0"/>
              <a:pPr/>
              <a:t>57</a:t>
            </a:fld>
            <a:endParaRPr lang="en-US"/>
          </a:p>
        </p:txBody>
      </p:sp>
      <p:sp>
        <p:nvSpPr>
          <p:cNvPr id="72705" name="Rectangle 1"/>
          <p:cNvSpPr>
            <a:spLocks noChangeArrowheads="1"/>
          </p:cNvSpPr>
          <p:nvPr/>
        </p:nvSpPr>
        <p:spPr bwMode="auto">
          <a:xfrm>
            <a:off x="304800" y="746611"/>
            <a:ext cx="8229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smtClean="0">
                <a:solidFill>
                  <a:srgbClr val="0000FF"/>
                </a:solidFill>
              </a:rPr>
              <a:t>Yellow Poplar </a:t>
            </a:r>
            <a:r>
              <a:rPr lang="en-US" dirty="0" smtClean="0">
                <a:solidFill>
                  <a:srgbClr val="E3690D"/>
                </a:solidFill>
              </a:rPr>
              <a:t>– Liriodendron tulipifera</a:t>
            </a:r>
            <a:r>
              <a:rPr lang="en-US" dirty="0" smtClean="0"/>
              <a:t>:  The </a:t>
            </a:r>
            <a:r>
              <a:rPr lang="en-US" dirty="0" smtClean="0">
                <a:cs typeface="Arial" pitchFamily="34" charset="0"/>
              </a:rPr>
              <a:t>h</a:t>
            </a:r>
            <a:r>
              <a:rPr kumimoji="0" lang="en-US" sz="1800" b="0" i="0" u="none" strike="noStrike" cap="none" normalizeH="0" baseline="0" dirty="0" smtClean="0">
                <a:ln>
                  <a:noFill/>
                </a:ln>
                <a:solidFill>
                  <a:schemeClr val="tx1"/>
                </a:solidFill>
                <a:effectLst/>
                <a:cs typeface="Arial" pitchFamily="34" charset="0"/>
              </a:rPr>
              <a:t>eartwood is light cream to yellowish brown, with occasional streaks of gray or green. Sapwood is pale yellow to white, not always clearly demarcated from the heartwood. Can also be seen in mineral stained colors ranging from dark purple to red, green, or yellow, sometimes referred to as Rainbow Poplar</a:t>
            </a:r>
            <a:r>
              <a:rPr lang="en-US" dirty="0" smtClean="0">
                <a:cs typeface="Arial" pitchFamily="34" charset="0"/>
              </a:rPr>
              <a:t>.</a:t>
            </a:r>
            <a:r>
              <a:rPr kumimoji="0" lang="en-US" sz="1800" b="0" i="0" u="none" strike="noStrike" cap="none" normalizeH="0" baseline="0" dirty="0" smtClean="0">
                <a:ln>
                  <a:noFill/>
                </a:ln>
                <a:solidFill>
                  <a:schemeClr val="tx1"/>
                </a:solidFill>
                <a:effectLst/>
                <a:cs typeface="Arial" pitchFamily="34" charset="0"/>
              </a:rPr>
              <a:t> Colors tend to darken upon exposure to light.</a:t>
            </a:r>
          </a:p>
          <a:p>
            <a:pPr algn="just" fontAlgn="base">
              <a:spcBef>
                <a:spcPct val="0"/>
              </a:spcBef>
              <a:spcAft>
                <a:spcPct val="0"/>
              </a:spcAft>
            </a:pPr>
            <a:endParaRPr kumimoji="0" lang="en-US" sz="1800" b="0" i="0" u="none" strike="noStrike" cap="none" normalizeH="0" baseline="0" dirty="0" smtClean="0">
              <a:ln>
                <a:noFill/>
              </a:ln>
              <a:solidFill>
                <a:schemeClr val="tx1"/>
              </a:solidFill>
              <a:effectLst/>
              <a:cs typeface="Arial" pitchFamily="34" charset="0"/>
            </a:endParaRPr>
          </a:p>
          <a:p>
            <a:pPr algn="just" eaLnBrk="0" fontAlgn="base" hangingPunct="0">
              <a:spcBef>
                <a:spcPct val="0"/>
              </a:spcBef>
              <a:spcAft>
                <a:spcPct val="0"/>
              </a:spcAft>
            </a:pPr>
            <a:r>
              <a:rPr kumimoji="0" lang="en-US" sz="1800" b="0" i="0" u="none" strike="noStrike" cap="none" normalizeH="0" baseline="0" dirty="0" smtClean="0">
                <a:ln>
                  <a:noFill/>
                </a:ln>
                <a:solidFill>
                  <a:schemeClr val="tx1"/>
                </a:solidFill>
                <a:effectLst/>
                <a:cs typeface="Arial" pitchFamily="34" charset="0"/>
              </a:rPr>
              <a:t>Poplar typically has a straight, uniform grain, with a medium texture. Low natural luster.</a:t>
            </a:r>
            <a:r>
              <a:rPr lang="en-US" dirty="0" smtClean="0">
                <a:cs typeface="Arial" pitchFamily="34" charset="0"/>
              </a:rPr>
              <a:t> Heartwood is rated as being moderately durable to non-durable; susceptible to insect attack.  Very easy to work in almost all regards,  one of Poplar’s only downsides is its softness. Due to its low density, Poplar can sometimes leave fuzzy surfaces and edges: especially during shaping or sanding. Sanding to finer grits of sandpaper may be necessary to obtain a smooth surface.</a:t>
            </a:r>
            <a:r>
              <a:rPr lang="en-US" dirty="0" smtClean="0"/>
              <a:t> Poplar is one of the most common utility hardwoods in the United States. Though the wood is commonly referred to simply as “</a:t>
            </a:r>
            <a:r>
              <a:rPr lang="en-US" i="1" dirty="0" smtClean="0"/>
              <a:t>Poplar,”</a:t>
            </a:r>
            <a:r>
              <a:rPr lang="en-US" dirty="0" smtClean="0"/>
              <a:t> it is technically not in the Populus genus itself, (the genus also includes many species of Cottonwood and Aspen), but is instead in the Liriodendron genus, which is Latin for </a:t>
            </a:r>
            <a:r>
              <a:rPr lang="en-US" i="1" dirty="0" smtClean="0"/>
              <a:t>“lily tree.”</a:t>
            </a:r>
            <a:r>
              <a:rPr lang="en-US" dirty="0" smtClean="0"/>
              <a:t> The flowers of this tree look similar to tulips, hence the common alternate name: </a:t>
            </a:r>
            <a:r>
              <a:rPr lang="en-US" i="1" dirty="0" smtClean="0"/>
              <a:t>Tulip Poplar</a:t>
            </a:r>
            <a:r>
              <a:rPr lang="en-US" dirty="0" smtClean="0"/>
              <a:t>.</a:t>
            </a:r>
            <a:endParaRPr kumimoji="0" lang="en-US" sz="1800" b="0" i="0" u="none" strike="noStrike" cap="none" normalizeH="0" baseline="0" dirty="0" smtClean="0">
              <a:ln>
                <a:noFill/>
              </a:ln>
              <a:solidFill>
                <a:schemeClr val="tx1"/>
              </a:solidFill>
              <a:effectLst/>
              <a:cs typeface="Arial" pitchFamily="34" charset="0"/>
            </a:endParaRPr>
          </a:p>
        </p:txBody>
      </p:sp>
      <p:pic>
        <p:nvPicPr>
          <p:cNvPr id="10" name="Picture 9" descr="poplar 01d.jpg"/>
          <p:cNvPicPr>
            <a:picLocks noChangeAspect="1"/>
          </p:cNvPicPr>
          <p:nvPr/>
        </p:nvPicPr>
        <p:blipFill>
          <a:blip r:embed="rId2" cstate="print"/>
          <a:stretch>
            <a:fillRect/>
          </a:stretch>
        </p:blipFill>
        <p:spPr>
          <a:xfrm>
            <a:off x="609600" y="5559148"/>
            <a:ext cx="1066800" cy="1115122"/>
          </a:xfrm>
          <a:prstGeom prst="rect">
            <a:avLst/>
          </a:prstGeom>
        </p:spPr>
      </p:pic>
      <p:pic>
        <p:nvPicPr>
          <p:cNvPr id="11" name="Picture 10" descr="poplar 01c.jpg"/>
          <p:cNvPicPr>
            <a:picLocks noChangeAspect="1"/>
          </p:cNvPicPr>
          <p:nvPr/>
        </p:nvPicPr>
        <p:blipFill>
          <a:blip r:embed="rId3" cstate="print"/>
          <a:stretch>
            <a:fillRect/>
          </a:stretch>
        </p:blipFill>
        <p:spPr>
          <a:xfrm>
            <a:off x="3657601" y="5393074"/>
            <a:ext cx="1219200" cy="1274425"/>
          </a:xfrm>
          <a:prstGeom prst="rect">
            <a:avLst/>
          </a:prstGeom>
        </p:spPr>
      </p:pic>
      <p:pic>
        <p:nvPicPr>
          <p:cNvPr id="12" name="Picture 11" descr="poplar 01b.jpg"/>
          <p:cNvPicPr>
            <a:picLocks noChangeAspect="1"/>
          </p:cNvPicPr>
          <p:nvPr/>
        </p:nvPicPr>
        <p:blipFill>
          <a:blip r:embed="rId4" cstate="print"/>
          <a:stretch>
            <a:fillRect/>
          </a:stretch>
        </p:blipFill>
        <p:spPr>
          <a:xfrm>
            <a:off x="7162800" y="5352143"/>
            <a:ext cx="1072896" cy="1277257"/>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5410200" cy="715962"/>
          </a:xfrm>
        </p:spPr>
        <p:txBody>
          <a:bodyPr>
            <a:normAutofit/>
          </a:bodyPr>
          <a:lstStyle/>
          <a:p>
            <a:r>
              <a:rPr lang="en-US" sz="4000" b="1" dirty="0" smtClean="0">
                <a:solidFill>
                  <a:srgbClr val="FF0000"/>
                </a:solidFill>
              </a:rPr>
              <a:t>Last of the Texas Woods</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58</a:t>
            </a:fld>
            <a:endParaRPr lang="en-US"/>
          </a:p>
        </p:txBody>
      </p:sp>
      <p:sp>
        <p:nvSpPr>
          <p:cNvPr id="8" name="TextBox 7"/>
          <p:cNvSpPr txBox="1"/>
          <p:nvPr/>
        </p:nvSpPr>
        <p:spPr>
          <a:xfrm>
            <a:off x="381000" y="1143000"/>
            <a:ext cx="3276600" cy="984885"/>
          </a:xfrm>
          <a:prstGeom prst="rect">
            <a:avLst/>
          </a:prstGeom>
          <a:noFill/>
        </p:spPr>
        <p:txBody>
          <a:bodyPr wrap="square" rtlCol="0">
            <a:spAutoFit/>
          </a:bodyPr>
          <a:lstStyle/>
          <a:p>
            <a:r>
              <a:rPr lang="en-US" sz="2000" b="1" dirty="0" smtClean="0">
                <a:solidFill>
                  <a:srgbClr val="0000FF"/>
                </a:solidFill>
              </a:rPr>
              <a:t>Yaupon Holly </a:t>
            </a:r>
            <a:r>
              <a:rPr lang="en-US" dirty="0" smtClean="0">
                <a:solidFill>
                  <a:srgbClr val="E3690D"/>
                </a:solidFill>
              </a:rPr>
              <a:t>– Ilex vomitoria</a:t>
            </a:r>
            <a:endParaRPr lang="en-US" dirty="0" smtClean="0"/>
          </a:p>
          <a:p>
            <a:endParaRPr lang="en-US" dirty="0" smtClean="0"/>
          </a:p>
          <a:p>
            <a:r>
              <a:rPr lang="en-US" sz="2000" b="1" dirty="0" smtClean="0">
                <a:solidFill>
                  <a:srgbClr val="0000FF"/>
                </a:solidFill>
              </a:rPr>
              <a:t>Shining Sumac </a:t>
            </a:r>
            <a:r>
              <a:rPr lang="en-US" dirty="0" smtClean="0">
                <a:solidFill>
                  <a:srgbClr val="E3690D"/>
                </a:solidFill>
              </a:rPr>
              <a:t>– Rhus copallina</a:t>
            </a:r>
            <a:endParaRPr lang="en-US" dirty="0" smtClean="0"/>
          </a:p>
        </p:txBody>
      </p:sp>
      <p:pic>
        <p:nvPicPr>
          <p:cNvPr id="9" name="Picture 8" descr="chinaberry 01a.jpg"/>
          <p:cNvPicPr>
            <a:picLocks noChangeAspect="1"/>
          </p:cNvPicPr>
          <p:nvPr/>
        </p:nvPicPr>
        <p:blipFill>
          <a:blip r:embed="rId2" cstate="print"/>
          <a:stretch>
            <a:fillRect/>
          </a:stretch>
        </p:blipFill>
        <p:spPr>
          <a:xfrm>
            <a:off x="304800" y="2819400"/>
            <a:ext cx="2686754" cy="2133600"/>
          </a:xfrm>
          <a:prstGeom prst="rect">
            <a:avLst/>
          </a:prstGeom>
        </p:spPr>
      </p:pic>
      <p:sp>
        <p:nvSpPr>
          <p:cNvPr id="10" name="TextBox 9"/>
          <p:cNvSpPr txBox="1"/>
          <p:nvPr/>
        </p:nvSpPr>
        <p:spPr>
          <a:xfrm>
            <a:off x="457200" y="5181600"/>
            <a:ext cx="2362200" cy="923330"/>
          </a:xfrm>
          <a:prstGeom prst="rect">
            <a:avLst/>
          </a:prstGeom>
          <a:noFill/>
        </p:spPr>
        <p:txBody>
          <a:bodyPr wrap="square" rtlCol="0">
            <a:spAutoFit/>
          </a:bodyPr>
          <a:lstStyle/>
          <a:p>
            <a:pPr algn="ctr"/>
            <a:r>
              <a:rPr lang="en-US" b="1" dirty="0" smtClean="0">
                <a:solidFill>
                  <a:srgbClr val="0000FF"/>
                </a:solidFill>
              </a:rPr>
              <a:t>Western Soapberry (Chinaberry) </a:t>
            </a:r>
            <a:endParaRPr lang="en-US" dirty="0" smtClean="0">
              <a:solidFill>
                <a:srgbClr val="E3690D"/>
              </a:solidFill>
            </a:endParaRPr>
          </a:p>
          <a:p>
            <a:pPr algn="ctr"/>
            <a:r>
              <a:rPr lang="en-US" dirty="0" smtClean="0">
                <a:solidFill>
                  <a:srgbClr val="E3690D"/>
                </a:solidFill>
              </a:rPr>
              <a:t> </a:t>
            </a:r>
            <a:r>
              <a:rPr lang="en-US" dirty="0" err="1" smtClean="0">
                <a:solidFill>
                  <a:srgbClr val="E3690D"/>
                </a:solidFill>
              </a:rPr>
              <a:t>Sapindus</a:t>
            </a:r>
            <a:r>
              <a:rPr lang="en-US" dirty="0" smtClean="0">
                <a:solidFill>
                  <a:srgbClr val="E3690D"/>
                </a:solidFill>
              </a:rPr>
              <a:t> </a:t>
            </a:r>
            <a:r>
              <a:rPr lang="en-US" dirty="0" err="1" smtClean="0">
                <a:solidFill>
                  <a:srgbClr val="E3690D"/>
                </a:solidFill>
              </a:rPr>
              <a:t>drummondii</a:t>
            </a:r>
            <a:endParaRPr lang="en-US" dirty="0" smtClean="0">
              <a:solidFill>
                <a:srgbClr val="E3690D"/>
              </a:solidFill>
            </a:endParaRPr>
          </a:p>
        </p:txBody>
      </p:sp>
      <p:pic>
        <p:nvPicPr>
          <p:cNvPr id="11" name="Picture 10" descr="redbud 01a.jpg"/>
          <p:cNvPicPr>
            <a:picLocks noChangeAspect="1"/>
          </p:cNvPicPr>
          <p:nvPr/>
        </p:nvPicPr>
        <p:blipFill>
          <a:blip r:embed="rId3" cstate="print"/>
          <a:stretch>
            <a:fillRect/>
          </a:stretch>
        </p:blipFill>
        <p:spPr>
          <a:xfrm>
            <a:off x="3200400" y="2803906"/>
            <a:ext cx="2667000" cy="2124710"/>
          </a:xfrm>
          <a:prstGeom prst="rect">
            <a:avLst/>
          </a:prstGeom>
        </p:spPr>
      </p:pic>
      <p:sp>
        <p:nvSpPr>
          <p:cNvPr id="12" name="TextBox 11"/>
          <p:cNvSpPr txBox="1"/>
          <p:nvPr/>
        </p:nvSpPr>
        <p:spPr>
          <a:xfrm>
            <a:off x="3581400" y="5181600"/>
            <a:ext cx="1981200" cy="677108"/>
          </a:xfrm>
          <a:prstGeom prst="rect">
            <a:avLst/>
          </a:prstGeom>
          <a:noFill/>
        </p:spPr>
        <p:txBody>
          <a:bodyPr wrap="square" rtlCol="0">
            <a:spAutoFit/>
          </a:bodyPr>
          <a:lstStyle/>
          <a:p>
            <a:pPr algn="ctr"/>
            <a:r>
              <a:rPr lang="en-US" sz="2000" b="1" dirty="0" smtClean="0">
                <a:solidFill>
                  <a:srgbClr val="0000FF"/>
                </a:solidFill>
              </a:rPr>
              <a:t>Eastern Redbud </a:t>
            </a:r>
            <a:r>
              <a:rPr lang="en-US" dirty="0" smtClean="0">
                <a:solidFill>
                  <a:srgbClr val="E3690D"/>
                </a:solidFill>
              </a:rPr>
              <a:t> </a:t>
            </a:r>
            <a:r>
              <a:rPr lang="en-US" dirty="0" err="1" smtClean="0">
                <a:solidFill>
                  <a:srgbClr val="E3690D"/>
                </a:solidFill>
              </a:rPr>
              <a:t>Cercis</a:t>
            </a:r>
            <a:r>
              <a:rPr lang="en-US" dirty="0" smtClean="0">
                <a:solidFill>
                  <a:srgbClr val="E3690D"/>
                </a:solidFill>
              </a:rPr>
              <a:t> </a:t>
            </a:r>
            <a:r>
              <a:rPr lang="en-US" dirty="0" err="1" smtClean="0">
                <a:solidFill>
                  <a:srgbClr val="E3690D"/>
                </a:solidFill>
              </a:rPr>
              <a:t>canadensis</a:t>
            </a:r>
            <a:endParaRPr lang="en-US" dirty="0" smtClean="0">
              <a:solidFill>
                <a:srgbClr val="E3690D"/>
              </a:solidFill>
            </a:endParaRPr>
          </a:p>
        </p:txBody>
      </p:sp>
      <p:pic>
        <p:nvPicPr>
          <p:cNvPr id="13" name="Picture 12" descr="willow 01a.jpg"/>
          <p:cNvPicPr>
            <a:picLocks noChangeAspect="1"/>
          </p:cNvPicPr>
          <p:nvPr/>
        </p:nvPicPr>
        <p:blipFill>
          <a:blip r:embed="rId4" cstate="print"/>
          <a:stretch>
            <a:fillRect/>
          </a:stretch>
        </p:blipFill>
        <p:spPr>
          <a:xfrm>
            <a:off x="6140570" y="2819400"/>
            <a:ext cx="2911415" cy="2057400"/>
          </a:xfrm>
          <a:prstGeom prst="rect">
            <a:avLst/>
          </a:prstGeom>
        </p:spPr>
      </p:pic>
      <p:sp>
        <p:nvSpPr>
          <p:cNvPr id="14" name="TextBox 13"/>
          <p:cNvSpPr txBox="1"/>
          <p:nvPr/>
        </p:nvSpPr>
        <p:spPr>
          <a:xfrm>
            <a:off x="6705600" y="5105400"/>
            <a:ext cx="1752600" cy="677108"/>
          </a:xfrm>
          <a:prstGeom prst="rect">
            <a:avLst/>
          </a:prstGeom>
          <a:noFill/>
        </p:spPr>
        <p:txBody>
          <a:bodyPr wrap="square" rtlCol="0">
            <a:spAutoFit/>
          </a:bodyPr>
          <a:lstStyle/>
          <a:p>
            <a:pPr algn="ctr"/>
            <a:r>
              <a:rPr lang="en-US" sz="2000" b="1" dirty="0" smtClean="0">
                <a:solidFill>
                  <a:srgbClr val="0000FF"/>
                </a:solidFill>
              </a:rPr>
              <a:t>Black Willow</a:t>
            </a:r>
            <a:r>
              <a:rPr lang="en-US" dirty="0" smtClean="0">
                <a:solidFill>
                  <a:srgbClr val="E3690D"/>
                </a:solidFill>
              </a:rPr>
              <a:t> Salix nigra</a:t>
            </a:r>
            <a:endParaRPr lang="en-US" dirty="0">
              <a:solidFill>
                <a:srgbClr val="E3690D"/>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3733800" cy="868362"/>
          </a:xfrm>
        </p:spPr>
        <p:txBody>
          <a:bodyPr>
            <a:normAutofit/>
          </a:bodyPr>
          <a:lstStyle/>
          <a:p>
            <a:r>
              <a:rPr lang="en-US" sz="4000" b="1" dirty="0" smtClean="0">
                <a:solidFill>
                  <a:srgbClr val="FF0000"/>
                </a:solidFill>
              </a:rPr>
              <a:t>Spalted Wood</a:t>
            </a:r>
            <a:endParaRPr lang="en-US" sz="40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59</a:t>
            </a:fld>
            <a:endParaRPr lang="en-US"/>
          </a:p>
        </p:txBody>
      </p:sp>
      <p:sp>
        <p:nvSpPr>
          <p:cNvPr id="5" name="TextBox 4"/>
          <p:cNvSpPr txBox="1"/>
          <p:nvPr/>
        </p:nvSpPr>
        <p:spPr>
          <a:xfrm>
            <a:off x="381000" y="1447800"/>
            <a:ext cx="5181600" cy="2369880"/>
          </a:xfrm>
          <a:prstGeom prst="rect">
            <a:avLst/>
          </a:prstGeom>
          <a:noFill/>
        </p:spPr>
        <p:txBody>
          <a:bodyPr wrap="square" rtlCol="0">
            <a:spAutoFit/>
          </a:bodyPr>
          <a:lstStyle/>
          <a:p>
            <a:r>
              <a:rPr lang="en-US" sz="2800" b="1" dirty="0" smtClean="0">
                <a:solidFill>
                  <a:srgbClr val="0000FF"/>
                </a:solidFill>
              </a:rPr>
              <a:t>Woods with a tendency to Spalt</a:t>
            </a:r>
          </a:p>
          <a:p>
            <a:endParaRPr lang="en-US" sz="2400" dirty="0" smtClean="0"/>
          </a:p>
          <a:p>
            <a:r>
              <a:rPr lang="en-US" sz="2400" dirty="0" smtClean="0"/>
              <a:t>Ash, Beech, Cottonwood, Elms, Hackberry, Hickory, Magnolia, Maples, Oaks, Pecan, Pines, Poplar,  Sweetgum, Yellow Poplar and others.</a:t>
            </a:r>
            <a:endParaRPr lang="en-US" sz="2400" dirty="0"/>
          </a:p>
        </p:txBody>
      </p:sp>
      <p:pic>
        <p:nvPicPr>
          <p:cNvPr id="6" name="Picture 5" descr="spalt 01a.jpg"/>
          <p:cNvPicPr>
            <a:picLocks noChangeAspect="1"/>
          </p:cNvPicPr>
          <p:nvPr/>
        </p:nvPicPr>
        <p:blipFill>
          <a:blip r:embed="rId2" cstate="print"/>
          <a:stretch>
            <a:fillRect/>
          </a:stretch>
        </p:blipFill>
        <p:spPr>
          <a:xfrm>
            <a:off x="5907505" y="1600200"/>
            <a:ext cx="3007895" cy="2286000"/>
          </a:xfrm>
          <a:prstGeom prst="rect">
            <a:avLst/>
          </a:prstGeom>
        </p:spPr>
      </p:pic>
      <p:pic>
        <p:nvPicPr>
          <p:cNvPr id="7" name="Picture 6" descr="spalt 01b.jpg"/>
          <p:cNvPicPr>
            <a:picLocks noChangeAspect="1"/>
          </p:cNvPicPr>
          <p:nvPr/>
        </p:nvPicPr>
        <p:blipFill>
          <a:blip r:embed="rId3" cstate="print"/>
          <a:stretch>
            <a:fillRect/>
          </a:stretch>
        </p:blipFill>
        <p:spPr>
          <a:xfrm>
            <a:off x="304800" y="4572000"/>
            <a:ext cx="3856998" cy="2132843"/>
          </a:xfrm>
          <a:prstGeom prst="rect">
            <a:avLst/>
          </a:prstGeom>
        </p:spPr>
      </p:pic>
      <p:pic>
        <p:nvPicPr>
          <p:cNvPr id="8" name="Picture 7" descr="spalt 01c.jpg"/>
          <p:cNvPicPr>
            <a:picLocks noChangeAspect="1"/>
          </p:cNvPicPr>
          <p:nvPr/>
        </p:nvPicPr>
        <p:blipFill>
          <a:blip r:embed="rId4" cstate="print"/>
          <a:stretch>
            <a:fillRect/>
          </a:stretch>
        </p:blipFill>
        <p:spPr>
          <a:xfrm>
            <a:off x="5105400" y="4572000"/>
            <a:ext cx="3200400" cy="213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1371600" cy="685800"/>
          </a:xfrm>
        </p:spPr>
        <p:txBody>
          <a:bodyPr>
            <a:normAutofit fontScale="90000"/>
          </a:bodyPr>
          <a:lstStyle/>
          <a:p>
            <a:r>
              <a:rPr lang="en-US" b="1" dirty="0" smtClean="0">
                <a:solidFill>
                  <a:srgbClr val="FF0000"/>
                </a:solidFill>
              </a:rPr>
              <a:t> </a:t>
            </a:r>
            <a:endParaRPr lang="en-US"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6</a:t>
            </a:fld>
            <a:endParaRPr lang="en-US"/>
          </a:p>
        </p:txBody>
      </p:sp>
      <p:graphicFrame>
        <p:nvGraphicFramePr>
          <p:cNvPr id="8" name="Table 7"/>
          <p:cNvGraphicFramePr>
            <a:graphicFrameLocks noGrp="1"/>
          </p:cNvGraphicFramePr>
          <p:nvPr/>
        </p:nvGraphicFramePr>
        <p:xfrm>
          <a:off x="457200" y="0"/>
          <a:ext cx="8229599" cy="6670776"/>
        </p:xfrm>
        <a:graphic>
          <a:graphicData uri="http://schemas.openxmlformats.org/drawingml/2006/table">
            <a:tbl>
              <a:tblPr/>
              <a:tblGrid>
                <a:gridCol w="198303"/>
                <a:gridCol w="1183409"/>
                <a:gridCol w="761182"/>
                <a:gridCol w="860468"/>
                <a:gridCol w="852192"/>
                <a:gridCol w="838405"/>
                <a:gridCol w="1224512"/>
                <a:gridCol w="1282428"/>
                <a:gridCol w="838405"/>
                <a:gridCol w="190295"/>
              </a:tblGrid>
              <a:tr h="84190">
                <a:tc>
                  <a:txBody>
                    <a:bodyPr/>
                    <a:lstStyle/>
                    <a:p>
                      <a:pPr algn="l" fontAlgn="b"/>
                      <a:r>
                        <a:rPr lang="en-US" sz="500" b="0" i="0" u="none" strike="noStrike" dirty="0">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42178">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gridSpan="8">
                  <a:txBody>
                    <a:bodyPr/>
                    <a:lstStyle/>
                    <a:p>
                      <a:pPr algn="l" fontAlgn="b"/>
                      <a:r>
                        <a:rPr lang="en-US" sz="3600" b="1" i="0" u="none" strike="noStrike" dirty="0" smtClean="0">
                          <a:solidFill>
                            <a:srgbClr val="FF0000"/>
                          </a:solidFill>
                          <a:latin typeface="Calibri"/>
                        </a:rPr>
                        <a:t>     Characteristics </a:t>
                      </a:r>
                      <a:r>
                        <a:rPr lang="en-US" sz="3600" b="1" i="0" u="none" strike="noStrike" dirty="0">
                          <a:solidFill>
                            <a:srgbClr val="FF0000"/>
                          </a:solidFill>
                          <a:latin typeface="Calibri"/>
                        </a:rPr>
                        <a:t>of Common Woods</a:t>
                      </a:r>
                    </a:p>
                  </a:txBody>
                  <a:tcPr marL="4105" marR="4105" marT="410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78770">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dirty="0">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1"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Modulus</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Modulus</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1"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Compression</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Compression</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latin typeface="Calibri"/>
                        </a:rPr>
                        <a:t>Shear</a:t>
                      </a: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303">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1"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of </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of</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Impact</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parallel</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perpendicular</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parallel</a:t>
                      </a: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Specific</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rupture</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Elosticity</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bending</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to grain</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to grain</a:t>
                      </a:r>
                    </a:p>
                  </a:txBody>
                  <a:tcPr marL="4105" marR="4105" marT="4105" marB="0" anchor="b">
                    <a:lnL>
                      <a:noFill/>
                    </a:lnL>
                    <a:lnR>
                      <a:noFill/>
                    </a:lnR>
                    <a:lnT>
                      <a:noFill/>
                    </a:lnT>
                    <a:lnB>
                      <a:noFill/>
                    </a:lnB>
                  </a:tcPr>
                </a:tc>
                <a:tc>
                  <a:txBody>
                    <a:bodyPr/>
                    <a:lstStyle/>
                    <a:p>
                      <a:pPr algn="ctr" fontAlgn="b"/>
                      <a:r>
                        <a:rPr lang="en-US" sz="1400" b="1" i="0" u="none" strike="noStrike">
                          <a:solidFill>
                            <a:srgbClr val="000000"/>
                          </a:solidFill>
                          <a:latin typeface="Calibri"/>
                        </a:rPr>
                        <a:t>to grain</a:t>
                      </a: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gravity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(Mpsi)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(in,)</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(psi)</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9838">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latin typeface="Calibri"/>
                        </a:rPr>
                        <a:t>Cherry,</a:t>
                      </a: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Black</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12,300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1.49</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29</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7,110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690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Douglas</a:t>
                      </a: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fir, coast</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0.48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12,400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1.95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31</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7,230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800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1,130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latin typeface="Calibri"/>
                        </a:rPr>
                        <a:t>Hickory,</a:t>
                      </a: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Shagbark</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0.72</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20,200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2.16</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67</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9,210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1,760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2,430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latin typeface="Calibri"/>
                        </a:rPr>
                        <a:t>Maple,</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sugar</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0.63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15,800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39</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7,830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1,470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2,330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Oak, red</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nothern</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0.63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14,300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1.82</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43</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6,760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1,780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Oak, white</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0.68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15,200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37</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7,440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1,070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2,000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Pine,</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8303">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eastern white</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8,600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1.24</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4,800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440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900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a:solidFill>
                            <a:srgbClr val="000000"/>
                          </a:solidFill>
                          <a:latin typeface="Calibri"/>
                        </a:rPr>
                        <a:t>Walnut,</a:t>
                      </a: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dirty="0">
                        <a:solidFill>
                          <a:srgbClr val="000000"/>
                        </a:solidFill>
                        <a:latin typeface="Calibri"/>
                      </a:endParaRPr>
                    </a:p>
                  </a:txBody>
                  <a:tcPr marL="4105" marR="4105" marT="4105" marB="0" anchor="b">
                    <a:lnL>
                      <a:noFill/>
                    </a:lnL>
                    <a:lnR>
                      <a:noFill/>
                    </a:lnR>
                    <a:lnT>
                      <a:noFill/>
                    </a:lnT>
                    <a:lnB>
                      <a:noFill/>
                    </a:lnB>
                  </a:tcPr>
                </a:tc>
                <a:tc>
                  <a:txBody>
                    <a:bodyPr/>
                    <a:lstStyle/>
                    <a:p>
                      <a:pPr algn="ctr" fontAlgn="b"/>
                      <a:endParaRPr lang="en-US" sz="1400" b="0" i="0" u="none" strike="noStrike">
                        <a:solidFill>
                          <a:srgbClr val="000000"/>
                        </a:solidFill>
                        <a:latin typeface="Calibri"/>
                      </a:endParaRPr>
                    </a:p>
                  </a:txBody>
                  <a:tcPr marL="4105" marR="4105" marT="4105" marB="0" anchor="b">
                    <a:lnL>
                      <a:noFill/>
                    </a:lnL>
                    <a:lnR>
                      <a:noFill/>
                    </a:lnR>
                    <a:lnT>
                      <a:noFill/>
                    </a:lnT>
                    <a:lnB>
                      <a:noFill/>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a:noFill/>
                    </a:lnB>
                  </a:tcPr>
                </a:tc>
              </a:tr>
              <a:tr h="213307">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black </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0.55</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14,600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1.68</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34</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7,580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1,010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1,370</a:t>
                      </a:r>
                    </a:p>
                  </a:txBody>
                  <a:tcPr marL="4105" marR="4105" marT="41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8770">
                <a:tc>
                  <a:txBody>
                    <a:bodyPr/>
                    <a:lstStyle/>
                    <a:p>
                      <a:pPr algn="l" fontAlgn="b"/>
                      <a:r>
                        <a:rPr lang="en-US" sz="500" b="0" i="0" u="none" strike="noStrike">
                          <a:solidFill>
                            <a:srgbClr val="000000"/>
                          </a:solidFill>
                          <a:latin typeface="Calibri"/>
                        </a:rPr>
                        <a:t> </a:t>
                      </a:r>
                    </a:p>
                  </a:txBody>
                  <a:tcPr marL="4105" marR="4105" marT="41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4105" marR="4105" marT="41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705600" cy="685800"/>
          </a:xfrm>
        </p:spPr>
        <p:txBody>
          <a:bodyPr>
            <a:noAutofit/>
          </a:bodyPr>
          <a:lstStyle/>
          <a:p>
            <a:r>
              <a:rPr lang="en-US" sz="3600" b="1" dirty="0" smtClean="0">
                <a:solidFill>
                  <a:srgbClr val="FF0000"/>
                </a:solidFill>
              </a:rPr>
              <a:t>References for researching wood</a:t>
            </a:r>
            <a:endParaRPr lang="en-US" sz="3600" b="1" dirty="0">
              <a:solidFill>
                <a:srgbClr val="FF0000"/>
              </a:solidFill>
            </a:endParaRPr>
          </a:p>
        </p:txBody>
      </p:sp>
      <p:sp>
        <p:nvSpPr>
          <p:cNvPr id="3" name="Slide Number Placeholder 2"/>
          <p:cNvSpPr>
            <a:spLocks noGrp="1"/>
          </p:cNvSpPr>
          <p:nvPr>
            <p:ph type="sldNum" sz="quarter" idx="12"/>
          </p:nvPr>
        </p:nvSpPr>
        <p:spPr/>
        <p:txBody>
          <a:bodyPr/>
          <a:lstStyle/>
          <a:p>
            <a:fld id="{A976FA9E-00ED-4202-80CE-9CAFE1C571F1}" type="slidenum">
              <a:rPr lang="en-US" smtClean="0"/>
              <a:pPr/>
              <a:t>60</a:t>
            </a:fld>
            <a:endParaRPr lang="en-US"/>
          </a:p>
        </p:txBody>
      </p:sp>
      <p:sp>
        <p:nvSpPr>
          <p:cNvPr id="5" name="TextBox 4"/>
          <p:cNvSpPr txBox="1"/>
          <p:nvPr/>
        </p:nvSpPr>
        <p:spPr>
          <a:xfrm>
            <a:off x="533400" y="838200"/>
            <a:ext cx="6096000" cy="2431435"/>
          </a:xfrm>
          <a:prstGeom prst="rect">
            <a:avLst/>
          </a:prstGeom>
          <a:noFill/>
        </p:spPr>
        <p:txBody>
          <a:bodyPr wrap="square" rtlCol="0">
            <a:spAutoFit/>
          </a:bodyPr>
          <a:lstStyle/>
          <a:p>
            <a:r>
              <a:rPr lang="en-US" sz="2400" b="1" dirty="0" smtClean="0">
                <a:solidFill>
                  <a:srgbClr val="00B050"/>
                </a:solidFill>
              </a:rPr>
              <a:t>Books:</a:t>
            </a:r>
            <a:endParaRPr lang="en-US" dirty="0" smtClean="0"/>
          </a:p>
          <a:p>
            <a:r>
              <a:rPr lang="en-US" dirty="0" smtClean="0"/>
              <a:t>Forest Trees of Texas, Texas Forest Service, Bulletin 20, 1963</a:t>
            </a:r>
          </a:p>
          <a:p>
            <a:r>
              <a:rPr lang="en-US" dirty="0" smtClean="0"/>
              <a:t>Texas Trees, a friendly guide,  Cox &amp; Leslie, 1988</a:t>
            </a:r>
          </a:p>
          <a:p>
            <a:r>
              <a:rPr lang="en-US" dirty="0" smtClean="0"/>
              <a:t>Trees of East Texas, Vines, 1977</a:t>
            </a:r>
          </a:p>
          <a:p>
            <a:r>
              <a:rPr lang="en-US" dirty="0" smtClean="0"/>
              <a:t>Wood, Identifying and using, Meier, 2016</a:t>
            </a:r>
          </a:p>
          <a:p>
            <a:r>
              <a:rPr lang="en-US" dirty="0" smtClean="0"/>
              <a:t>The Real Wood Bible, Gibbs,  2012</a:t>
            </a:r>
          </a:p>
          <a:p>
            <a:r>
              <a:rPr lang="en-US" dirty="0" smtClean="0"/>
              <a:t>Woodworker’s Guide to Wood, Peters, 2000</a:t>
            </a:r>
          </a:p>
          <a:p>
            <a:r>
              <a:rPr lang="en-US" sz="2000" b="1" dirty="0" smtClean="0"/>
              <a:t>Understanding Wood, Hoadley, 2000</a:t>
            </a:r>
            <a:endParaRPr lang="en-US" sz="2000" b="1" dirty="0"/>
          </a:p>
        </p:txBody>
      </p:sp>
      <p:sp>
        <p:nvSpPr>
          <p:cNvPr id="6" name="TextBox 5"/>
          <p:cNvSpPr txBox="1"/>
          <p:nvPr/>
        </p:nvSpPr>
        <p:spPr>
          <a:xfrm>
            <a:off x="533400" y="3352800"/>
            <a:ext cx="6248400" cy="738664"/>
          </a:xfrm>
          <a:prstGeom prst="rect">
            <a:avLst/>
          </a:prstGeom>
          <a:noFill/>
        </p:spPr>
        <p:txBody>
          <a:bodyPr wrap="square" rtlCol="0">
            <a:spAutoFit/>
          </a:bodyPr>
          <a:lstStyle/>
          <a:p>
            <a:r>
              <a:rPr lang="en-US" sz="2400" b="1" dirty="0" smtClean="0">
                <a:solidFill>
                  <a:srgbClr val="00B050"/>
                </a:solidFill>
              </a:rPr>
              <a:t>Internet:</a:t>
            </a:r>
          </a:p>
          <a:p>
            <a:r>
              <a:rPr lang="en-US" dirty="0" smtClean="0"/>
              <a:t>The Wood Database, </a:t>
            </a:r>
            <a:r>
              <a:rPr lang="en-US" dirty="0" smtClean="0">
                <a:hlinkClick r:id="rId2"/>
              </a:rPr>
              <a:t>www.wood-database.com/</a:t>
            </a:r>
            <a:endParaRPr lang="en-US" dirty="0"/>
          </a:p>
        </p:txBody>
      </p:sp>
      <p:sp>
        <p:nvSpPr>
          <p:cNvPr id="7" name="Rectangle 6"/>
          <p:cNvSpPr/>
          <p:nvPr/>
        </p:nvSpPr>
        <p:spPr>
          <a:xfrm>
            <a:off x="533400" y="4191000"/>
            <a:ext cx="5257800" cy="2362200"/>
          </a:xfrm>
          <a:prstGeom prst="rect">
            <a:avLst/>
          </a:prstGeom>
        </p:spPr>
        <p:txBody>
          <a:bodyPr wrap="square">
            <a:spAutoFit/>
          </a:bodyPr>
          <a:lstStyle/>
          <a:p>
            <a:r>
              <a:rPr lang="en-US" dirty="0" smtClean="0"/>
              <a:t>Use </a:t>
            </a:r>
            <a:r>
              <a:rPr lang="en-US" b="1" dirty="0" smtClean="0"/>
              <a:t>Goggle’s search engine </a:t>
            </a:r>
            <a:r>
              <a:rPr lang="en-US" dirty="0" smtClean="0"/>
              <a:t>to look up wood facts or images of objects you may want to turn. Here are some suggested searches: </a:t>
            </a:r>
          </a:p>
          <a:p>
            <a:r>
              <a:rPr lang="en-US" dirty="0" smtClean="0"/>
              <a:t>Goggle/ images/ Elm bowl for instance or Mesquite vases.</a:t>
            </a:r>
          </a:p>
          <a:p>
            <a:r>
              <a:rPr lang="en-US" dirty="0" smtClean="0"/>
              <a:t>Spalted bowls, carved wood.</a:t>
            </a:r>
          </a:p>
          <a:p>
            <a:r>
              <a:rPr lang="en-US" dirty="0" smtClean="0"/>
              <a:t>To look at the color and texture of wood, search for: Goggle/images/Silver Maple wood or lumber </a:t>
            </a:r>
          </a:p>
        </p:txBody>
      </p:sp>
      <p:sp>
        <p:nvSpPr>
          <p:cNvPr id="8" name="TextBox 7"/>
          <p:cNvSpPr txBox="1"/>
          <p:nvPr/>
        </p:nvSpPr>
        <p:spPr>
          <a:xfrm>
            <a:off x="6248400" y="3962400"/>
            <a:ext cx="2438400" cy="2308324"/>
          </a:xfrm>
          <a:prstGeom prst="rect">
            <a:avLst/>
          </a:prstGeom>
          <a:noFill/>
        </p:spPr>
        <p:txBody>
          <a:bodyPr wrap="square" rtlCol="0">
            <a:spAutoFit/>
          </a:bodyPr>
          <a:lstStyle/>
          <a:p>
            <a:r>
              <a:rPr lang="en-US" dirty="0" smtClean="0"/>
              <a:t>If I can help you in the future with a wood question, contact me:</a:t>
            </a:r>
          </a:p>
          <a:p>
            <a:endParaRPr lang="en-US" dirty="0" smtClean="0"/>
          </a:p>
          <a:p>
            <a:r>
              <a:rPr lang="en-US" b="1" dirty="0" smtClean="0">
                <a:solidFill>
                  <a:srgbClr val="00B0F0"/>
                </a:solidFill>
              </a:rPr>
              <a:t>George Freeman</a:t>
            </a:r>
          </a:p>
          <a:p>
            <a:r>
              <a:rPr lang="en-US" b="1" dirty="0" smtClean="0">
                <a:solidFill>
                  <a:srgbClr val="00B0F0"/>
                </a:solidFill>
              </a:rPr>
              <a:t>Quinlan, Texas</a:t>
            </a:r>
          </a:p>
          <a:p>
            <a:r>
              <a:rPr lang="en-US" b="1" dirty="0" smtClean="0">
                <a:solidFill>
                  <a:srgbClr val="00B0F0"/>
                </a:solidFill>
              </a:rPr>
              <a:t>H- 903-356-0856</a:t>
            </a:r>
          </a:p>
          <a:p>
            <a:r>
              <a:rPr lang="en-US" b="1" dirty="0" smtClean="0">
                <a:solidFill>
                  <a:srgbClr val="00B0F0"/>
                </a:solidFill>
              </a:rPr>
              <a:t>C- 214-334-4035</a:t>
            </a:r>
            <a:endParaRPr lang="en-US" b="1" dirty="0">
              <a:solidFill>
                <a:srgbClr val="00B0F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humard Red Oak 06.jpg"/>
          <p:cNvPicPr>
            <a:picLocks noChangeAspect="1"/>
          </p:cNvPicPr>
          <p:nvPr/>
        </p:nvPicPr>
        <p:blipFill>
          <a:blip r:embed="rId2" cstate="print"/>
          <a:stretch>
            <a:fillRect/>
          </a:stretch>
        </p:blipFill>
        <p:spPr>
          <a:xfrm>
            <a:off x="6477000" y="304800"/>
            <a:ext cx="2353351" cy="3014623"/>
          </a:xfrm>
          <a:prstGeom prst="rect">
            <a:avLst/>
          </a:prstGeom>
        </p:spPr>
      </p:pic>
      <p:sp>
        <p:nvSpPr>
          <p:cNvPr id="2" name="Title 1"/>
          <p:cNvSpPr>
            <a:spLocks noGrp="1"/>
          </p:cNvSpPr>
          <p:nvPr>
            <p:ph type="title"/>
          </p:nvPr>
        </p:nvSpPr>
        <p:spPr>
          <a:xfrm>
            <a:off x="1828800" y="0"/>
            <a:ext cx="5105400" cy="838200"/>
          </a:xfrm>
        </p:spPr>
        <p:txBody>
          <a:bodyPr>
            <a:normAutofit/>
          </a:bodyPr>
          <a:lstStyle/>
          <a:p>
            <a:r>
              <a:rPr lang="en-US" sz="4800" b="1" dirty="0" smtClean="0">
                <a:solidFill>
                  <a:srgbClr val="FF0000"/>
                </a:solidFill>
              </a:rPr>
              <a:t>Texas Oak Trees</a:t>
            </a:r>
            <a:endParaRPr lang="en-US" sz="4800" b="1" dirty="0">
              <a:solidFill>
                <a:srgbClr val="FF0000"/>
              </a:solidFill>
            </a:endParaRPr>
          </a:p>
        </p:txBody>
      </p:sp>
      <p:sp>
        <p:nvSpPr>
          <p:cNvPr id="3" name="TextBox 2"/>
          <p:cNvSpPr txBox="1"/>
          <p:nvPr/>
        </p:nvSpPr>
        <p:spPr>
          <a:xfrm>
            <a:off x="228600" y="990600"/>
            <a:ext cx="2362200" cy="2585323"/>
          </a:xfrm>
          <a:prstGeom prst="rect">
            <a:avLst/>
          </a:prstGeom>
          <a:noFill/>
        </p:spPr>
        <p:txBody>
          <a:bodyPr wrap="square" rtlCol="0">
            <a:spAutoFit/>
          </a:bodyPr>
          <a:lstStyle/>
          <a:p>
            <a:r>
              <a:rPr lang="en-US" b="1" dirty="0" smtClean="0">
                <a:solidFill>
                  <a:srgbClr val="00B050"/>
                </a:solidFill>
              </a:rPr>
              <a:t>Number of species in Texas –  52+</a:t>
            </a:r>
          </a:p>
          <a:p>
            <a:pPr>
              <a:buFont typeface="Arial" pitchFamily="34" charset="0"/>
              <a:buChar char="•"/>
            </a:pPr>
            <a:r>
              <a:rPr lang="en-US" dirty="0" smtClean="0">
                <a:solidFill>
                  <a:srgbClr val="00B050"/>
                </a:solidFill>
              </a:rPr>
              <a:t>   Primary species are:</a:t>
            </a:r>
          </a:p>
          <a:p>
            <a:pPr lvl="1">
              <a:buFont typeface="Arial" pitchFamily="34" charset="0"/>
              <a:buChar char="•"/>
            </a:pPr>
            <a:r>
              <a:rPr lang="en-US" b="1" dirty="0" smtClean="0">
                <a:solidFill>
                  <a:srgbClr val="7030A0"/>
                </a:solidFill>
              </a:rPr>
              <a:t>   Red Oak</a:t>
            </a:r>
          </a:p>
          <a:p>
            <a:pPr lvl="1">
              <a:buFont typeface="Arial" pitchFamily="34" charset="0"/>
              <a:buChar char="•"/>
            </a:pPr>
            <a:r>
              <a:rPr lang="en-US" b="1" dirty="0" smtClean="0">
                <a:solidFill>
                  <a:srgbClr val="7030A0"/>
                </a:solidFill>
              </a:rPr>
              <a:t>   Live Oak </a:t>
            </a:r>
          </a:p>
          <a:p>
            <a:pPr lvl="1">
              <a:buFont typeface="Arial" pitchFamily="34" charset="0"/>
              <a:buChar char="•"/>
            </a:pPr>
            <a:r>
              <a:rPr lang="en-US" b="1" dirty="0" smtClean="0">
                <a:solidFill>
                  <a:srgbClr val="7030A0"/>
                </a:solidFill>
              </a:rPr>
              <a:t>   White Oak</a:t>
            </a:r>
          </a:p>
          <a:p>
            <a:pPr lvl="1">
              <a:buFont typeface="Arial" pitchFamily="34" charset="0"/>
              <a:buChar char="•"/>
            </a:pPr>
            <a:r>
              <a:rPr lang="en-US" dirty="0" smtClean="0"/>
              <a:t>   Post Oak</a:t>
            </a:r>
          </a:p>
          <a:p>
            <a:pPr lvl="1">
              <a:buFont typeface="Arial" pitchFamily="34" charset="0"/>
              <a:buChar char="•"/>
            </a:pPr>
            <a:r>
              <a:rPr lang="en-US" dirty="0" smtClean="0"/>
              <a:t>   Water Oak</a:t>
            </a:r>
          </a:p>
          <a:p>
            <a:pPr lvl="1">
              <a:buFont typeface="Arial" pitchFamily="34" charset="0"/>
              <a:buChar char="•"/>
            </a:pPr>
            <a:r>
              <a:rPr lang="en-US" dirty="0" smtClean="0"/>
              <a:t>   Black Jack Oak</a:t>
            </a:r>
            <a:endParaRPr lang="en-US" dirty="0"/>
          </a:p>
        </p:txBody>
      </p:sp>
      <p:sp>
        <p:nvSpPr>
          <p:cNvPr id="5" name="TextBox 4"/>
          <p:cNvSpPr txBox="1"/>
          <p:nvPr/>
        </p:nvSpPr>
        <p:spPr>
          <a:xfrm>
            <a:off x="6781800" y="3352800"/>
            <a:ext cx="1981200" cy="369332"/>
          </a:xfrm>
          <a:prstGeom prst="rect">
            <a:avLst/>
          </a:prstGeom>
          <a:noFill/>
        </p:spPr>
        <p:txBody>
          <a:bodyPr wrap="square" rtlCol="0">
            <a:spAutoFit/>
          </a:bodyPr>
          <a:lstStyle/>
          <a:p>
            <a:r>
              <a:rPr lang="en-US" b="1" dirty="0" smtClean="0">
                <a:solidFill>
                  <a:srgbClr val="C00000"/>
                </a:solidFill>
              </a:rPr>
              <a:t>Shumard Red Oak</a:t>
            </a:r>
            <a:endParaRPr lang="en-US" b="1" dirty="0">
              <a:solidFill>
                <a:srgbClr val="C00000"/>
              </a:solidFill>
            </a:endParaRPr>
          </a:p>
        </p:txBody>
      </p:sp>
      <p:pic>
        <p:nvPicPr>
          <p:cNvPr id="6" name="Picture 5" descr="BlackJack Oak.tif"/>
          <p:cNvPicPr>
            <a:picLocks noChangeAspect="1"/>
          </p:cNvPicPr>
          <p:nvPr/>
        </p:nvPicPr>
        <p:blipFill>
          <a:blip r:embed="rId3" cstate="print"/>
          <a:stretch>
            <a:fillRect/>
          </a:stretch>
        </p:blipFill>
        <p:spPr>
          <a:xfrm>
            <a:off x="2667000" y="2362200"/>
            <a:ext cx="1329240" cy="1524000"/>
          </a:xfrm>
          <a:prstGeom prst="rect">
            <a:avLst/>
          </a:prstGeom>
        </p:spPr>
      </p:pic>
      <p:sp>
        <p:nvSpPr>
          <p:cNvPr id="7" name="TextBox 6"/>
          <p:cNvSpPr txBox="1"/>
          <p:nvPr/>
        </p:nvSpPr>
        <p:spPr>
          <a:xfrm>
            <a:off x="2514600" y="1981200"/>
            <a:ext cx="1676400" cy="369332"/>
          </a:xfrm>
          <a:prstGeom prst="rect">
            <a:avLst/>
          </a:prstGeom>
          <a:noFill/>
        </p:spPr>
        <p:txBody>
          <a:bodyPr wrap="square" rtlCol="0">
            <a:spAutoFit/>
          </a:bodyPr>
          <a:lstStyle/>
          <a:p>
            <a:r>
              <a:rPr lang="en-US" b="1" dirty="0" smtClean="0">
                <a:solidFill>
                  <a:srgbClr val="00B0F0"/>
                </a:solidFill>
              </a:rPr>
              <a:t>BlackJack Oak</a:t>
            </a:r>
            <a:endParaRPr lang="en-US" b="1" dirty="0">
              <a:solidFill>
                <a:srgbClr val="00B0F0"/>
              </a:solidFill>
            </a:endParaRPr>
          </a:p>
        </p:txBody>
      </p:sp>
      <p:pic>
        <p:nvPicPr>
          <p:cNvPr id="8" name="Picture 7" descr="Water Oak.jpg"/>
          <p:cNvPicPr>
            <a:picLocks noChangeAspect="1"/>
          </p:cNvPicPr>
          <p:nvPr/>
        </p:nvPicPr>
        <p:blipFill>
          <a:blip r:embed="rId4" cstate="print"/>
          <a:stretch>
            <a:fillRect/>
          </a:stretch>
        </p:blipFill>
        <p:spPr>
          <a:xfrm>
            <a:off x="152400" y="4191000"/>
            <a:ext cx="2733674" cy="2514600"/>
          </a:xfrm>
          <a:prstGeom prst="rect">
            <a:avLst/>
          </a:prstGeom>
        </p:spPr>
      </p:pic>
      <p:sp>
        <p:nvSpPr>
          <p:cNvPr id="9" name="TextBox 8"/>
          <p:cNvSpPr txBox="1"/>
          <p:nvPr/>
        </p:nvSpPr>
        <p:spPr>
          <a:xfrm>
            <a:off x="685800" y="4114800"/>
            <a:ext cx="1447800" cy="369332"/>
          </a:xfrm>
          <a:prstGeom prst="rect">
            <a:avLst/>
          </a:prstGeom>
          <a:noFill/>
        </p:spPr>
        <p:txBody>
          <a:bodyPr wrap="square" rtlCol="0">
            <a:spAutoFit/>
          </a:bodyPr>
          <a:lstStyle/>
          <a:p>
            <a:r>
              <a:rPr lang="en-US" b="1" dirty="0" smtClean="0">
                <a:solidFill>
                  <a:srgbClr val="00B0F0"/>
                </a:solidFill>
              </a:rPr>
              <a:t>Water Oak</a:t>
            </a:r>
            <a:endParaRPr lang="en-US" b="1" dirty="0">
              <a:solidFill>
                <a:srgbClr val="00B0F0"/>
              </a:solidFill>
            </a:endParaRPr>
          </a:p>
        </p:txBody>
      </p:sp>
      <p:pic>
        <p:nvPicPr>
          <p:cNvPr id="11" name="Picture 10" descr="Live Oak 003.jpg"/>
          <p:cNvPicPr>
            <a:picLocks noChangeAspect="1"/>
          </p:cNvPicPr>
          <p:nvPr/>
        </p:nvPicPr>
        <p:blipFill>
          <a:blip r:embed="rId5" cstate="print"/>
          <a:stretch>
            <a:fillRect/>
          </a:stretch>
        </p:blipFill>
        <p:spPr>
          <a:xfrm>
            <a:off x="3962400" y="1219200"/>
            <a:ext cx="2296093" cy="2667000"/>
          </a:xfrm>
          <a:prstGeom prst="rect">
            <a:avLst/>
          </a:prstGeom>
        </p:spPr>
      </p:pic>
      <p:sp>
        <p:nvSpPr>
          <p:cNvPr id="12" name="TextBox 11"/>
          <p:cNvSpPr txBox="1"/>
          <p:nvPr/>
        </p:nvSpPr>
        <p:spPr>
          <a:xfrm>
            <a:off x="5181600" y="3505200"/>
            <a:ext cx="990600" cy="369332"/>
          </a:xfrm>
          <a:prstGeom prst="rect">
            <a:avLst/>
          </a:prstGeom>
          <a:noFill/>
        </p:spPr>
        <p:txBody>
          <a:bodyPr wrap="square" rtlCol="0">
            <a:spAutoFit/>
          </a:bodyPr>
          <a:lstStyle/>
          <a:p>
            <a:r>
              <a:rPr lang="en-US" b="1" dirty="0" smtClean="0">
                <a:solidFill>
                  <a:srgbClr val="C00000"/>
                </a:solidFill>
              </a:rPr>
              <a:t>Live Oak</a:t>
            </a:r>
            <a:endParaRPr lang="en-US" b="1" dirty="0">
              <a:solidFill>
                <a:srgbClr val="C00000"/>
              </a:solidFill>
            </a:endParaRPr>
          </a:p>
        </p:txBody>
      </p:sp>
      <p:pic>
        <p:nvPicPr>
          <p:cNvPr id="13" name="Picture 12" descr="White Oak 004.jpg"/>
          <p:cNvPicPr>
            <a:picLocks noChangeAspect="1"/>
          </p:cNvPicPr>
          <p:nvPr/>
        </p:nvPicPr>
        <p:blipFill>
          <a:blip r:embed="rId6" cstate="print"/>
          <a:stretch>
            <a:fillRect/>
          </a:stretch>
        </p:blipFill>
        <p:spPr>
          <a:xfrm>
            <a:off x="6172200" y="4038600"/>
            <a:ext cx="2795016" cy="2667000"/>
          </a:xfrm>
          <a:prstGeom prst="rect">
            <a:avLst/>
          </a:prstGeom>
        </p:spPr>
      </p:pic>
      <p:sp>
        <p:nvSpPr>
          <p:cNvPr id="14" name="TextBox 13"/>
          <p:cNvSpPr txBox="1"/>
          <p:nvPr/>
        </p:nvSpPr>
        <p:spPr>
          <a:xfrm>
            <a:off x="6934200" y="6172200"/>
            <a:ext cx="1295400" cy="369332"/>
          </a:xfrm>
          <a:prstGeom prst="rect">
            <a:avLst/>
          </a:prstGeom>
          <a:noFill/>
        </p:spPr>
        <p:txBody>
          <a:bodyPr wrap="square" rtlCol="0">
            <a:spAutoFit/>
          </a:bodyPr>
          <a:lstStyle/>
          <a:p>
            <a:r>
              <a:rPr lang="en-US" b="1" dirty="0" smtClean="0">
                <a:solidFill>
                  <a:srgbClr val="00B050"/>
                </a:solidFill>
              </a:rPr>
              <a:t>White Oak</a:t>
            </a:r>
            <a:endParaRPr lang="en-US" b="1" dirty="0">
              <a:solidFill>
                <a:srgbClr val="00B050"/>
              </a:solidFill>
            </a:endParaRPr>
          </a:p>
        </p:txBody>
      </p:sp>
      <p:pic>
        <p:nvPicPr>
          <p:cNvPr id="15" name="Picture 14" descr="Post Oak 005.jpg"/>
          <p:cNvPicPr>
            <a:picLocks noChangeAspect="1"/>
          </p:cNvPicPr>
          <p:nvPr/>
        </p:nvPicPr>
        <p:blipFill>
          <a:blip r:embed="rId7" cstate="print"/>
          <a:stretch>
            <a:fillRect/>
          </a:stretch>
        </p:blipFill>
        <p:spPr>
          <a:xfrm>
            <a:off x="3200400" y="4038600"/>
            <a:ext cx="2877941" cy="2438400"/>
          </a:xfrm>
          <a:prstGeom prst="rect">
            <a:avLst/>
          </a:prstGeom>
        </p:spPr>
      </p:pic>
      <p:sp>
        <p:nvSpPr>
          <p:cNvPr id="16" name="TextBox 15"/>
          <p:cNvSpPr txBox="1"/>
          <p:nvPr/>
        </p:nvSpPr>
        <p:spPr>
          <a:xfrm>
            <a:off x="3962400" y="6324600"/>
            <a:ext cx="1447800" cy="369332"/>
          </a:xfrm>
          <a:prstGeom prst="rect">
            <a:avLst/>
          </a:prstGeom>
          <a:noFill/>
        </p:spPr>
        <p:txBody>
          <a:bodyPr wrap="square" rtlCol="0">
            <a:spAutoFit/>
          </a:bodyPr>
          <a:lstStyle/>
          <a:p>
            <a:r>
              <a:rPr lang="en-US" b="1" dirty="0" smtClean="0">
                <a:solidFill>
                  <a:srgbClr val="00B050"/>
                </a:solidFill>
              </a:rPr>
              <a:t>Post Oak</a:t>
            </a:r>
            <a:endParaRPr lang="en-US" b="1" dirty="0">
              <a:solidFill>
                <a:srgbClr val="00B050"/>
              </a:solidFill>
            </a:endParaRPr>
          </a:p>
        </p:txBody>
      </p:sp>
      <p:sp>
        <p:nvSpPr>
          <p:cNvPr id="18" name="Slide Number Placeholder 17"/>
          <p:cNvSpPr>
            <a:spLocks noGrp="1"/>
          </p:cNvSpPr>
          <p:nvPr>
            <p:ph type="sldNum" sz="quarter" idx="12"/>
          </p:nvPr>
        </p:nvSpPr>
        <p:spPr/>
        <p:txBody>
          <a:bodyPr/>
          <a:lstStyle/>
          <a:p>
            <a:fld id="{A976FA9E-00ED-4202-80CE-9CAFE1C571F1}" type="slidenum">
              <a:rPr lang="en-US" smtClean="0"/>
              <a:pPr/>
              <a:t>7</a:t>
            </a:fld>
            <a:endParaRPr lang="en-US" dirty="0"/>
          </a:p>
        </p:txBody>
      </p:sp>
      <p:sp>
        <p:nvSpPr>
          <p:cNvPr id="19" name="TextBox 18"/>
          <p:cNvSpPr txBox="1"/>
          <p:nvPr/>
        </p:nvSpPr>
        <p:spPr>
          <a:xfrm>
            <a:off x="381000" y="228600"/>
            <a:ext cx="1066800" cy="369332"/>
          </a:xfrm>
          <a:prstGeom prst="rect">
            <a:avLst/>
          </a:prstGeom>
          <a:noFill/>
        </p:spPr>
        <p:txBody>
          <a:bodyPr wrap="square" rtlCol="0">
            <a:spAutoFit/>
          </a:bodyPr>
          <a:lstStyle/>
          <a:p>
            <a:r>
              <a:rPr lang="en-US" b="1" dirty="0" smtClean="0"/>
              <a:t>Group 1</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8</a:t>
            </a:fld>
            <a:endParaRPr lang="en-US" dirty="0"/>
          </a:p>
        </p:txBody>
      </p:sp>
      <p:sp>
        <p:nvSpPr>
          <p:cNvPr id="4" name="TextBox 3"/>
          <p:cNvSpPr txBox="1"/>
          <p:nvPr/>
        </p:nvSpPr>
        <p:spPr>
          <a:xfrm>
            <a:off x="381000" y="990600"/>
            <a:ext cx="5715000" cy="1754326"/>
          </a:xfrm>
          <a:prstGeom prst="rect">
            <a:avLst/>
          </a:prstGeom>
          <a:noFill/>
        </p:spPr>
        <p:txBody>
          <a:bodyPr wrap="square" rtlCol="0">
            <a:spAutoFit/>
          </a:bodyPr>
          <a:lstStyle/>
          <a:p>
            <a:r>
              <a:rPr lang="en-US" sz="2000" dirty="0" smtClean="0"/>
              <a:t>Oak wood is heavy, strong, hard, tough and durable.  Often it is course grained and cracks easily while drying.  Can react with iron (particularly when wet) and cause staining and discoloration. </a:t>
            </a:r>
          </a:p>
          <a:p>
            <a:r>
              <a:rPr lang="en-US" sz="2000" dirty="0" smtClean="0"/>
              <a:t>The bark and wood is rich in </a:t>
            </a:r>
            <a:r>
              <a:rPr lang="en-US" sz="2800" b="1" dirty="0" smtClean="0">
                <a:solidFill>
                  <a:srgbClr val="7030A0"/>
                </a:solidFill>
              </a:rPr>
              <a:t>tannin</a:t>
            </a:r>
            <a:r>
              <a:rPr lang="en-US" sz="2800" b="1" dirty="0" smtClean="0"/>
              <a:t>.</a:t>
            </a:r>
            <a:endParaRPr lang="en-US" sz="2000" b="1" dirty="0"/>
          </a:p>
        </p:txBody>
      </p:sp>
      <p:pic>
        <p:nvPicPr>
          <p:cNvPr id="8" name="Picture 7" descr="100_2164 b.jpg"/>
          <p:cNvPicPr>
            <a:picLocks noChangeAspect="1"/>
          </p:cNvPicPr>
          <p:nvPr/>
        </p:nvPicPr>
        <p:blipFill>
          <a:blip r:embed="rId2" cstate="print"/>
          <a:stretch>
            <a:fillRect/>
          </a:stretch>
        </p:blipFill>
        <p:spPr>
          <a:xfrm>
            <a:off x="6163963" y="838200"/>
            <a:ext cx="2857501" cy="2819400"/>
          </a:xfrm>
          <a:prstGeom prst="rect">
            <a:avLst/>
          </a:prstGeom>
        </p:spPr>
      </p:pic>
      <p:sp>
        <p:nvSpPr>
          <p:cNvPr id="10" name="TextBox 9"/>
          <p:cNvSpPr txBox="1"/>
          <p:nvPr/>
        </p:nvSpPr>
        <p:spPr>
          <a:xfrm>
            <a:off x="5486400" y="4038600"/>
            <a:ext cx="3505200" cy="2616101"/>
          </a:xfrm>
          <a:prstGeom prst="rect">
            <a:avLst/>
          </a:prstGeom>
          <a:noFill/>
        </p:spPr>
        <p:txBody>
          <a:bodyPr wrap="square" rtlCol="0">
            <a:spAutoFit/>
          </a:bodyPr>
          <a:lstStyle/>
          <a:p>
            <a:r>
              <a:rPr lang="en-US" sz="2000" b="1" dirty="0" smtClean="0">
                <a:solidFill>
                  <a:srgbClr val="FF0000"/>
                </a:solidFill>
              </a:rPr>
              <a:t>The Color of Oak wood</a:t>
            </a:r>
          </a:p>
          <a:p>
            <a:pPr>
              <a:buFont typeface="Wingdings" pitchFamily="2" charset="2"/>
              <a:buChar char="§"/>
            </a:pPr>
            <a:r>
              <a:rPr lang="en-US" dirty="0" smtClean="0"/>
              <a:t> Red Oak is reddish-brown.</a:t>
            </a:r>
          </a:p>
          <a:p>
            <a:pPr>
              <a:buFont typeface="Wingdings" pitchFamily="2" charset="2"/>
              <a:buChar char="§"/>
            </a:pPr>
            <a:r>
              <a:rPr lang="en-US" dirty="0" smtClean="0"/>
              <a:t>BlackJack Oak has many colors including black, red, yellow, brown, pink and all colors may be in one piece of wood.</a:t>
            </a:r>
          </a:p>
          <a:p>
            <a:pPr>
              <a:buFont typeface="Wingdings" pitchFamily="2" charset="2"/>
              <a:buChar char="§"/>
            </a:pPr>
            <a:r>
              <a:rPr lang="en-US" dirty="0" smtClean="0"/>
              <a:t>White Oak, Water Oak are light brown in color.</a:t>
            </a:r>
          </a:p>
          <a:p>
            <a:pPr>
              <a:buFont typeface="Wingdings" pitchFamily="2" charset="2"/>
              <a:buChar char="§"/>
            </a:pPr>
            <a:r>
              <a:rPr lang="en-US" dirty="0" smtClean="0"/>
              <a:t>Post Oak light to dark brown</a:t>
            </a:r>
            <a:endParaRPr lang="en-US" dirty="0"/>
          </a:p>
        </p:txBody>
      </p:sp>
      <p:sp>
        <p:nvSpPr>
          <p:cNvPr id="11" name="TextBox 10"/>
          <p:cNvSpPr txBox="1"/>
          <p:nvPr/>
        </p:nvSpPr>
        <p:spPr>
          <a:xfrm>
            <a:off x="5486400" y="3657600"/>
            <a:ext cx="3657600" cy="338554"/>
          </a:xfrm>
          <a:prstGeom prst="rect">
            <a:avLst/>
          </a:prstGeom>
          <a:noFill/>
        </p:spPr>
        <p:txBody>
          <a:bodyPr wrap="square" rtlCol="0">
            <a:spAutoFit/>
          </a:bodyPr>
          <a:lstStyle/>
          <a:p>
            <a:r>
              <a:rPr lang="en-US" sz="1600" b="1" dirty="0" smtClean="0">
                <a:solidFill>
                  <a:srgbClr val="00B0F0"/>
                </a:solidFill>
              </a:rPr>
              <a:t>Tannin damage to cast iron jointer table.</a:t>
            </a:r>
            <a:endParaRPr lang="en-US" sz="1600" b="1" dirty="0">
              <a:solidFill>
                <a:srgbClr val="00B0F0"/>
              </a:solidFill>
            </a:endParaRPr>
          </a:p>
        </p:txBody>
      </p:sp>
      <p:sp>
        <p:nvSpPr>
          <p:cNvPr id="13" name="Rectangle 12"/>
          <p:cNvSpPr/>
          <p:nvPr/>
        </p:nvSpPr>
        <p:spPr>
          <a:xfrm>
            <a:off x="304800" y="3657600"/>
            <a:ext cx="3276600" cy="3170099"/>
          </a:xfrm>
          <a:prstGeom prst="rect">
            <a:avLst/>
          </a:prstGeom>
        </p:spPr>
        <p:txBody>
          <a:bodyPr wrap="square">
            <a:spAutoFit/>
          </a:bodyPr>
          <a:lstStyle/>
          <a:p>
            <a:r>
              <a:rPr lang="en-US" sz="2000" b="1" dirty="0" smtClean="0">
                <a:solidFill>
                  <a:srgbClr val="FF0000"/>
                </a:solidFill>
              </a:rPr>
              <a:t>Oak wood is used for:</a:t>
            </a:r>
          </a:p>
          <a:p>
            <a:pPr>
              <a:buFont typeface="Arial" pitchFamily="34" charset="0"/>
              <a:buChar char="•"/>
            </a:pPr>
            <a:r>
              <a:rPr lang="en-US" dirty="0" smtClean="0"/>
              <a:t>Construction Lumber and Beams</a:t>
            </a:r>
          </a:p>
          <a:p>
            <a:pPr>
              <a:buFont typeface="Arial" pitchFamily="34" charset="0"/>
              <a:buChar char="•"/>
            </a:pPr>
            <a:r>
              <a:rPr lang="en-US" dirty="0" smtClean="0"/>
              <a:t>Watertight barrels</a:t>
            </a:r>
          </a:p>
          <a:p>
            <a:pPr>
              <a:buFont typeface="Arial" pitchFamily="34" charset="0"/>
              <a:buChar char="•"/>
            </a:pPr>
            <a:r>
              <a:rPr lang="en-US" dirty="0" smtClean="0"/>
              <a:t>Furniture</a:t>
            </a:r>
          </a:p>
          <a:p>
            <a:pPr>
              <a:buFont typeface="Arial" pitchFamily="34" charset="0"/>
              <a:buChar char="•"/>
            </a:pPr>
            <a:r>
              <a:rPr lang="en-US" dirty="0" smtClean="0"/>
              <a:t>Wagons</a:t>
            </a:r>
          </a:p>
          <a:p>
            <a:pPr>
              <a:buFont typeface="Arial" pitchFamily="34" charset="0"/>
              <a:buChar char="•"/>
            </a:pPr>
            <a:r>
              <a:rPr lang="en-US" dirty="0" smtClean="0"/>
              <a:t>Implement handles</a:t>
            </a:r>
          </a:p>
          <a:p>
            <a:pPr>
              <a:buFont typeface="Arial" pitchFamily="34" charset="0"/>
              <a:buChar char="•"/>
            </a:pPr>
            <a:r>
              <a:rPr lang="en-US" dirty="0" smtClean="0"/>
              <a:t>Interior finish and trim </a:t>
            </a:r>
          </a:p>
          <a:p>
            <a:pPr>
              <a:buFont typeface="Arial" pitchFamily="34" charset="0"/>
              <a:buChar char="•"/>
            </a:pPr>
            <a:r>
              <a:rPr lang="en-US" dirty="0" smtClean="0"/>
              <a:t>Flooring</a:t>
            </a:r>
          </a:p>
          <a:p>
            <a:pPr>
              <a:buFont typeface="Arial" pitchFamily="34" charset="0"/>
              <a:buChar char="•"/>
            </a:pPr>
            <a:r>
              <a:rPr lang="en-US" dirty="0" smtClean="0"/>
              <a:t>Fuel, firewood</a:t>
            </a:r>
          </a:p>
          <a:p>
            <a:pPr>
              <a:buFont typeface="Arial" pitchFamily="34" charset="0"/>
              <a:buChar char="•"/>
            </a:pPr>
            <a:r>
              <a:rPr lang="en-US" dirty="0" smtClean="0"/>
              <a:t>Cross-ties</a:t>
            </a:r>
            <a:endParaRPr lang="en-US" dirty="0"/>
          </a:p>
        </p:txBody>
      </p:sp>
      <p:pic>
        <p:nvPicPr>
          <p:cNvPr id="12" name="Picture 11" descr="Oak Bowl 05o.jpg"/>
          <p:cNvPicPr>
            <a:picLocks noChangeAspect="1"/>
          </p:cNvPicPr>
          <p:nvPr/>
        </p:nvPicPr>
        <p:blipFill>
          <a:blip r:embed="rId3" cstate="print"/>
          <a:stretch>
            <a:fillRect/>
          </a:stretch>
        </p:blipFill>
        <p:spPr>
          <a:xfrm>
            <a:off x="3048000" y="5205517"/>
            <a:ext cx="2168256" cy="14560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4267200" cy="792162"/>
          </a:xfrm>
        </p:spPr>
        <p:txBody>
          <a:bodyPr/>
          <a:lstStyle/>
          <a:p>
            <a:r>
              <a:rPr lang="en-US" b="1" dirty="0" smtClean="0">
                <a:solidFill>
                  <a:srgbClr val="FF0000"/>
                </a:solidFill>
              </a:rPr>
              <a:t>Texas Oak Trees</a:t>
            </a:r>
            <a:endParaRPr lang="en-US" dirty="0"/>
          </a:p>
        </p:txBody>
      </p:sp>
      <p:sp>
        <p:nvSpPr>
          <p:cNvPr id="3" name="Slide Number Placeholder 2"/>
          <p:cNvSpPr>
            <a:spLocks noGrp="1"/>
          </p:cNvSpPr>
          <p:nvPr>
            <p:ph type="sldNum" sz="quarter" idx="12"/>
          </p:nvPr>
        </p:nvSpPr>
        <p:spPr/>
        <p:txBody>
          <a:bodyPr/>
          <a:lstStyle/>
          <a:p>
            <a:fld id="{A976FA9E-00ED-4202-80CE-9CAFE1C571F1}" type="slidenum">
              <a:rPr lang="en-US" smtClean="0"/>
              <a:pPr/>
              <a:t>9</a:t>
            </a:fld>
            <a:endParaRPr lang="en-US"/>
          </a:p>
        </p:txBody>
      </p:sp>
      <p:sp>
        <p:nvSpPr>
          <p:cNvPr id="4" name="Rectangle 3"/>
          <p:cNvSpPr/>
          <p:nvPr/>
        </p:nvSpPr>
        <p:spPr>
          <a:xfrm>
            <a:off x="381000" y="990600"/>
            <a:ext cx="8458200" cy="2092881"/>
          </a:xfrm>
          <a:prstGeom prst="rect">
            <a:avLst/>
          </a:prstGeom>
        </p:spPr>
        <p:txBody>
          <a:bodyPr wrap="square">
            <a:spAutoFit/>
          </a:bodyPr>
          <a:lstStyle/>
          <a:p>
            <a:r>
              <a:rPr lang="en-US" b="1" dirty="0" smtClean="0">
                <a:solidFill>
                  <a:srgbClr val="0000FF"/>
                </a:solidFill>
              </a:rPr>
              <a:t>Red Oak, Water Oak and Blackjack Oak </a:t>
            </a:r>
            <a:r>
              <a:rPr lang="en-US" dirty="0" smtClean="0"/>
              <a:t>are </a:t>
            </a:r>
            <a:r>
              <a:rPr lang="en-US" sz="2000" b="1" dirty="0" smtClean="0">
                <a:solidFill>
                  <a:srgbClr val="FF0000"/>
                </a:solidFill>
              </a:rPr>
              <a:t>open</a:t>
            </a:r>
            <a:r>
              <a:rPr lang="en-US" sz="2000" dirty="0" smtClean="0"/>
              <a:t> </a:t>
            </a:r>
            <a:r>
              <a:rPr lang="en-US" sz="2000" b="1" dirty="0" smtClean="0">
                <a:solidFill>
                  <a:srgbClr val="00B0F0"/>
                </a:solidFill>
              </a:rPr>
              <a:t>grain </a:t>
            </a:r>
            <a:r>
              <a:rPr lang="en-US" dirty="0" smtClean="0"/>
              <a:t>woods. The pores found in the growth rings on Red Oaks are very open and porous, and should be easily identifiable. </a:t>
            </a:r>
          </a:p>
          <a:p>
            <a:endParaRPr lang="en-US" dirty="0" smtClean="0"/>
          </a:p>
          <a:p>
            <a:r>
              <a:rPr lang="en-US" b="1" dirty="0" smtClean="0">
                <a:solidFill>
                  <a:srgbClr val="0000FF"/>
                </a:solidFill>
              </a:rPr>
              <a:t>White Oak, and Post Oak </a:t>
            </a:r>
            <a:r>
              <a:rPr lang="en-US" dirty="0" smtClean="0"/>
              <a:t>have </a:t>
            </a:r>
            <a:r>
              <a:rPr lang="en-US" sz="2000" b="1" dirty="0" smtClean="0">
                <a:solidFill>
                  <a:srgbClr val="FF0000"/>
                </a:solidFill>
              </a:rPr>
              <a:t>closed</a:t>
            </a:r>
            <a:r>
              <a:rPr lang="en-US" sz="2000" dirty="0" smtClean="0"/>
              <a:t> </a:t>
            </a:r>
            <a:r>
              <a:rPr lang="en-US" sz="2000" b="1" dirty="0" smtClean="0">
                <a:solidFill>
                  <a:srgbClr val="00B0F0"/>
                </a:solidFill>
              </a:rPr>
              <a:t>grain cells. </a:t>
            </a:r>
            <a:r>
              <a:rPr lang="en-US" sz="2000" dirty="0" smtClean="0"/>
              <a:t> </a:t>
            </a:r>
            <a:r>
              <a:rPr lang="en-US" dirty="0" smtClean="0"/>
              <a:t>Their pores are plugged with tyloses, which help make White Oak suitable for water tight vessels, and give it increased resistance to rot and decay. The presence of tyloses is perhaps the best and most reliable way to distinguish the two Oaks.</a:t>
            </a:r>
          </a:p>
        </p:txBody>
      </p:sp>
      <p:pic>
        <p:nvPicPr>
          <p:cNvPr id="5" name="Picture 4" descr="white-oak-endgrain 01m.jpg"/>
          <p:cNvPicPr>
            <a:picLocks noChangeAspect="1"/>
          </p:cNvPicPr>
          <p:nvPr/>
        </p:nvPicPr>
        <p:blipFill>
          <a:blip r:embed="rId2" cstate="print"/>
          <a:stretch>
            <a:fillRect/>
          </a:stretch>
        </p:blipFill>
        <p:spPr>
          <a:xfrm>
            <a:off x="5562600" y="3733800"/>
            <a:ext cx="2847975" cy="2847975"/>
          </a:xfrm>
          <a:prstGeom prst="rect">
            <a:avLst/>
          </a:prstGeom>
        </p:spPr>
      </p:pic>
      <p:pic>
        <p:nvPicPr>
          <p:cNvPr id="6" name="Picture 5" descr="red-oak-endgrain 01a.jpg"/>
          <p:cNvPicPr>
            <a:picLocks noChangeAspect="1"/>
          </p:cNvPicPr>
          <p:nvPr/>
        </p:nvPicPr>
        <p:blipFill>
          <a:blip r:embed="rId3" cstate="print"/>
          <a:stretch>
            <a:fillRect/>
          </a:stretch>
        </p:blipFill>
        <p:spPr>
          <a:xfrm flipH="1">
            <a:off x="533400" y="3657600"/>
            <a:ext cx="2895600" cy="2895600"/>
          </a:xfrm>
          <a:prstGeom prst="rect">
            <a:avLst/>
          </a:prstGeom>
        </p:spPr>
      </p:pic>
      <p:sp>
        <p:nvSpPr>
          <p:cNvPr id="7" name="TextBox 6"/>
          <p:cNvSpPr txBox="1"/>
          <p:nvPr/>
        </p:nvSpPr>
        <p:spPr>
          <a:xfrm>
            <a:off x="3429000" y="5715000"/>
            <a:ext cx="1143000" cy="923330"/>
          </a:xfrm>
          <a:prstGeom prst="rect">
            <a:avLst/>
          </a:prstGeom>
          <a:noFill/>
        </p:spPr>
        <p:txBody>
          <a:bodyPr wrap="square" rtlCol="0">
            <a:spAutoFit/>
          </a:bodyPr>
          <a:lstStyle/>
          <a:p>
            <a:r>
              <a:rPr lang="en-US" b="1" dirty="0" smtClean="0">
                <a:solidFill>
                  <a:srgbClr val="00B0F0"/>
                </a:solidFill>
              </a:rPr>
              <a:t>Red Oak End Grain (10x)</a:t>
            </a:r>
            <a:endParaRPr lang="en-US" b="1" dirty="0">
              <a:solidFill>
                <a:srgbClr val="00B0F0"/>
              </a:solidFill>
            </a:endParaRPr>
          </a:p>
        </p:txBody>
      </p:sp>
      <p:sp>
        <p:nvSpPr>
          <p:cNvPr id="8" name="Rectangle 7"/>
          <p:cNvSpPr/>
          <p:nvPr/>
        </p:nvSpPr>
        <p:spPr>
          <a:xfrm>
            <a:off x="4343400" y="3733800"/>
            <a:ext cx="1295399" cy="923330"/>
          </a:xfrm>
          <a:prstGeom prst="rect">
            <a:avLst/>
          </a:prstGeom>
        </p:spPr>
        <p:txBody>
          <a:bodyPr wrap="square">
            <a:spAutoFit/>
          </a:bodyPr>
          <a:lstStyle/>
          <a:p>
            <a:r>
              <a:rPr lang="en-US" b="1" dirty="0" smtClean="0">
                <a:solidFill>
                  <a:srgbClr val="00B0F0"/>
                </a:solidFill>
              </a:rPr>
              <a:t>White Oak End Grain (10x)</a:t>
            </a:r>
            <a:endParaRPr lang="en-US" b="1" dirty="0">
              <a:solidFill>
                <a:srgbClr val="00B0F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13635</TotalTime>
  <Words>6266</Words>
  <Application>Microsoft Office PowerPoint</Application>
  <PresentationFormat>On-screen Show (4:3)</PresentationFormat>
  <Paragraphs>805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Choosing the right wood for your woodturning project</vt:lpstr>
      <vt:lpstr>Choosing the right wood</vt:lpstr>
      <vt:lpstr>Cost of Wood Turning Blanks</vt:lpstr>
      <vt:lpstr>Sources for information about wood</vt:lpstr>
      <vt:lpstr> </vt:lpstr>
      <vt:lpstr> </vt:lpstr>
      <vt:lpstr>Texas Oak Trees</vt:lpstr>
      <vt:lpstr>Texas Oak Trees</vt:lpstr>
      <vt:lpstr>Texas Oak Trees</vt:lpstr>
      <vt:lpstr>Texas Oak Trees</vt:lpstr>
      <vt:lpstr>Texas Oak Trees</vt:lpstr>
      <vt:lpstr>Maple Trees</vt:lpstr>
      <vt:lpstr>The Soft Maples</vt:lpstr>
      <vt:lpstr>Hard Maple</vt:lpstr>
      <vt:lpstr>Box Elder Maple Acer negundo A Soft Maple</vt:lpstr>
      <vt:lpstr>Ambrosia Maple</vt:lpstr>
      <vt:lpstr>Texas Woods</vt:lpstr>
      <vt:lpstr>Texas Woods</vt:lpstr>
      <vt:lpstr>Texas Woods</vt:lpstr>
      <vt:lpstr>Texas Woods</vt:lpstr>
      <vt:lpstr>Texas Woods</vt:lpstr>
      <vt:lpstr>The Texas Hard Woods</vt:lpstr>
      <vt:lpstr>The Texas Hard Woods</vt:lpstr>
      <vt:lpstr>The Texas Hard Woods</vt:lpstr>
      <vt:lpstr>The Texas Hard Woods</vt:lpstr>
      <vt:lpstr>The Texas Hard Woods</vt:lpstr>
      <vt:lpstr>Other Hard Texas Woods</vt:lpstr>
      <vt:lpstr>Other Hard Texas Woods</vt:lpstr>
      <vt:lpstr>Other Hard Texas Woods</vt:lpstr>
      <vt:lpstr>Janka Hardness Test</vt:lpstr>
      <vt:lpstr>Other Texas Woods</vt:lpstr>
      <vt:lpstr>Other Texas Woods</vt:lpstr>
      <vt:lpstr>Other Texas Woods</vt:lpstr>
      <vt:lpstr>Other Texas Woods</vt:lpstr>
      <vt:lpstr>Other Texas Woods</vt:lpstr>
      <vt:lpstr>Colored Texas Woods</vt:lpstr>
      <vt:lpstr>Colored Texas Woods</vt:lpstr>
      <vt:lpstr>Colored Texas Woods</vt:lpstr>
      <vt:lpstr>Colored Texas Woods</vt:lpstr>
      <vt:lpstr>Colored Texas Woods</vt:lpstr>
      <vt:lpstr>Colored Texas Woods</vt:lpstr>
      <vt:lpstr>Colored Texas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Fruitwoods and Fine Grain Woods</vt:lpstr>
      <vt:lpstr>More Texas Woods</vt:lpstr>
      <vt:lpstr>More Texas Woods</vt:lpstr>
      <vt:lpstr>More Texas Woods</vt:lpstr>
      <vt:lpstr>More Texas Woods</vt:lpstr>
      <vt:lpstr>More Texas Woods</vt:lpstr>
      <vt:lpstr>More Texas Woods</vt:lpstr>
      <vt:lpstr>Last of the Texas Woods</vt:lpstr>
      <vt:lpstr>Spalted Wood</vt:lpstr>
      <vt:lpstr>References for researching wood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dc:creator>
  <cp:lastModifiedBy>Customer</cp:lastModifiedBy>
  <cp:revision>622</cp:revision>
  <dcterms:created xsi:type="dcterms:W3CDTF">2016-07-29T22:33:54Z</dcterms:created>
  <dcterms:modified xsi:type="dcterms:W3CDTF">2016-12-16T18:12:14Z</dcterms:modified>
</cp:coreProperties>
</file>