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309" r:id="rId3"/>
    <p:sldId id="307" r:id="rId4"/>
    <p:sldId id="308" r:id="rId5"/>
    <p:sldId id="310" r:id="rId6"/>
    <p:sldId id="257" r:id="rId7"/>
    <p:sldId id="337" r:id="rId8"/>
    <p:sldId id="338" r:id="rId9"/>
    <p:sldId id="262" r:id="rId10"/>
    <p:sldId id="311" r:id="rId11"/>
    <p:sldId id="281" r:id="rId12"/>
    <p:sldId id="312" r:id="rId13"/>
    <p:sldId id="277" r:id="rId14"/>
    <p:sldId id="264" r:id="rId15"/>
    <p:sldId id="265" r:id="rId16"/>
    <p:sldId id="266" r:id="rId17"/>
    <p:sldId id="268" r:id="rId18"/>
    <p:sldId id="269" r:id="rId19"/>
    <p:sldId id="270" r:id="rId20"/>
    <p:sldId id="271" r:id="rId21"/>
    <p:sldId id="273" r:id="rId22"/>
    <p:sldId id="274" r:id="rId23"/>
    <p:sldId id="283" r:id="rId24"/>
    <p:sldId id="284" r:id="rId25"/>
    <p:sldId id="295" r:id="rId26"/>
    <p:sldId id="285" r:id="rId27"/>
    <p:sldId id="292" r:id="rId28"/>
    <p:sldId id="275" r:id="rId29"/>
    <p:sldId id="278" r:id="rId30"/>
    <p:sldId id="279" r:id="rId31"/>
    <p:sldId id="280" r:id="rId32"/>
    <p:sldId id="276" r:id="rId33"/>
    <p:sldId id="286" r:id="rId34"/>
    <p:sldId id="287" r:id="rId35"/>
    <p:sldId id="305" r:id="rId36"/>
    <p:sldId id="302" r:id="rId37"/>
    <p:sldId id="303" r:id="rId38"/>
    <p:sldId id="306" r:id="rId39"/>
    <p:sldId id="304" r:id="rId40"/>
    <p:sldId id="288" r:id="rId41"/>
    <p:sldId id="289" r:id="rId42"/>
    <p:sldId id="290" r:id="rId43"/>
    <p:sldId id="291" r:id="rId44"/>
    <p:sldId id="329" r:id="rId45"/>
    <p:sldId id="293" r:id="rId46"/>
    <p:sldId id="313" r:id="rId47"/>
    <p:sldId id="328" r:id="rId48"/>
    <p:sldId id="294" r:id="rId49"/>
    <p:sldId id="259" r:id="rId50"/>
    <p:sldId id="296" r:id="rId51"/>
    <p:sldId id="297" r:id="rId52"/>
    <p:sldId id="330" r:id="rId53"/>
    <p:sldId id="298" r:id="rId54"/>
    <p:sldId id="336" r:id="rId55"/>
    <p:sldId id="333" r:id="rId56"/>
    <p:sldId id="314" r:id="rId57"/>
    <p:sldId id="315" r:id="rId58"/>
    <p:sldId id="325" r:id="rId59"/>
    <p:sldId id="334" r:id="rId60"/>
    <p:sldId id="316" r:id="rId61"/>
    <p:sldId id="318" r:id="rId62"/>
    <p:sldId id="327" r:id="rId63"/>
    <p:sldId id="317" r:id="rId64"/>
    <p:sldId id="326" r:id="rId65"/>
    <p:sldId id="319" r:id="rId66"/>
    <p:sldId id="324" r:id="rId67"/>
    <p:sldId id="323" r:id="rId68"/>
    <p:sldId id="299" r:id="rId69"/>
    <p:sldId id="322" r:id="rId70"/>
    <p:sldId id="321" r:id="rId71"/>
    <p:sldId id="320" r:id="rId72"/>
    <p:sldId id="339" r:id="rId73"/>
    <p:sldId id="331" r:id="rId74"/>
    <p:sldId id="332" r:id="rId75"/>
    <p:sldId id="300" r:id="rId76"/>
    <p:sldId id="301" r:id="rId77"/>
    <p:sldId id="272" r:id="rId78"/>
    <p:sldId id="340" r:id="rId79"/>
    <p:sldId id="335"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713" autoAdjust="0"/>
  </p:normalViewPr>
  <p:slideViewPr>
    <p:cSldViewPr>
      <p:cViewPr>
        <p:scale>
          <a:sx n="100" d="100"/>
          <a:sy n="100" d="100"/>
        </p:scale>
        <p:origin x="-1908" y="-3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B873A0-6EE3-45EF-B54D-A47F32F66E3A}" type="datetimeFigureOut">
              <a:rPr lang="en-US" smtClean="0"/>
              <a:pPr/>
              <a:t>12/16/2016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1F652-6293-4570-8602-8C2B3B899F16}" type="slidenum">
              <a:rPr lang="en-US" smtClean="0"/>
              <a:pPr/>
              <a:t>‹#›</a:t>
            </a:fld>
            <a:endParaRPr lang="en-US"/>
          </a:p>
        </p:txBody>
      </p:sp>
    </p:spTree>
    <p:extLst>
      <p:ext uri="{BB962C8B-B14F-4D97-AF65-F5344CB8AC3E}">
        <p14:creationId xmlns:p14="http://schemas.microsoft.com/office/powerpoint/2010/main" val="238184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41F652-6293-4570-8602-8C2B3B899F16}" type="slidenum">
              <a:rPr lang="en-US" smtClean="0"/>
              <a:pPr/>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82B59-AB58-423C-8A39-A1B43FC0E0B7}" type="datetimeFigureOut">
              <a:rPr lang="en-US" smtClean="0"/>
              <a:pPr/>
              <a:t>12/16/2016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73EF48-3D69-4240-9CB2-D8FFD7718C2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82B59-AB58-423C-8A39-A1B43FC0E0B7}" type="datetimeFigureOut">
              <a:rPr lang="en-US" smtClean="0"/>
              <a:pPr/>
              <a:t>12/16/2016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3EF48-3D69-4240-9CB2-D8FFD7718C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gif"/></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2514600"/>
          </a:xfrm>
        </p:spPr>
        <p:txBody>
          <a:bodyPr>
            <a:normAutofit/>
          </a:bodyPr>
          <a:lstStyle/>
          <a:p>
            <a:r>
              <a:rPr lang="en-US" b="1" dirty="0" smtClean="0"/>
              <a:t>Harvesting and Working </a:t>
            </a:r>
            <a:br>
              <a:rPr lang="en-US" b="1" dirty="0" smtClean="0"/>
            </a:br>
            <a:r>
              <a:rPr lang="en-US" b="1" dirty="0" smtClean="0"/>
              <a:t/>
            </a:r>
            <a:br>
              <a:rPr lang="en-US" b="1" dirty="0" smtClean="0"/>
            </a:br>
            <a:r>
              <a:rPr lang="en-US" b="1" dirty="0" smtClean="0"/>
              <a:t>Green Wood</a:t>
            </a:r>
            <a:endParaRPr lang="en-US" b="1" dirty="0"/>
          </a:p>
        </p:txBody>
      </p:sp>
      <p:sp>
        <p:nvSpPr>
          <p:cNvPr id="3" name="Subtitle 2"/>
          <p:cNvSpPr>
            <a:spLocks noGrp="1"/>
          </p:cNvSpPr>
          <p:nvPr>
            <p:ph type="subTitle" idx="1"/>
          </p:nvPr>
        </p:nvSpPr>
        <p:spPr>
          <a:xfrm>
            <a:off x="1371600" y="4724400"/>
            <a:ext cx="6400800" cy="1143000"/>
          </a:xfrm>
        </p:spPr>
        <p:txBody>
          <a:bodyPr/>
          <a:lstStyle/>
          <a:p>
            <a:r>
              <a:rPr lang="en-US" b="1" dirty="0" smtClean="0">
                <a:solidFill>
                  <a:srgbClr val="00B0F0"/>
                </a:solidFill>
              </a:rPr>
              <a:t>By George Freeman</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0"/>
            <a:ext cx="4800600" cy="1066800"/>
          </a:xfrm>
        </p:spPr>
        <p:txBody>
          <a:bodyPr>
            <a:noAutofit/>
          </a:bodyPr>
          <a:lstStyle/>
          <a:p>
            <a:r>
              <a:rPr lang="en-US" sz="3600" dirty="0" smtClean="0"/>
              <a:t>Transporting turning wood</a:t>
            </a:r>
            <a:endParaRPr lang="en-US" sz="3600"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2050" name="Picture 2" descr="C:\Users\user\Desktop\ALL FILES\Power Point Files\Pictures for presentations\batch one\IMG_20150314_080148739_HDR.jpg"/>
          <p:cNvPicPr>
            <a:picLocks noChangeAspect="1" noChangeArrowheads="1"/>
          </p:cNvPicPr>
          <p:nvPr/>
        </p:nvPicPr>
        <p:blipFill>
          <a:blip r:embed="rId2" cstate="print"/>
          <a:srcRect t="25000"/>
          <a:stretch>
            <a:fillRect/>
          </a:stretch>
        </p:blipFill>
        <p:spPr bwMode="auto">
          <a:xfrm>
            <a:off x="0" y="0"/>
            <a:ext cx="4114800" cy="5486400"/>
          </a:xfrm>
          <a:prstGeom prst="rect">
            <a:avLst/>
          </a:prstGeom>
          <a:noFill/>
        </p:spPr>
      </p:pic>
      <p:pic>
        <p:nvPicPr>
          <p:cNvPr id="2052" name="Picture 4" descr="C:\Users\user\Desktop\ALL FILES\Power Point Files\Pictures for presentations\batch one\IMG_20150730_112203762.jpg"/>
          <p:cNvPicPr>
            <a:picLocks noChangeAspect="1" noChangeArrowheads="1"/>
          </p:cNvPicPr>
          <p:nvPr/>
        </p:nvPicPr>
        <p:blipFill>
          <a:blip r:embed="rId3" cstate="print"/>
          <a:srcRect t="5050" b="18182"/>
          <a:stretch>
            <a:fillRect/>
          </a:stretch>
        </p:blipFill>
        <p:spPr bwMode="auto">
          <a:xfrm>
            <a:off x="3200400" y="4291444"/>
            <a:ext cx="5943600" cy="2566555"/>
          </a:xfrm>
          <a:prstGeom prst="rect">
            <a:avLst/>
          </a:prstGeom>
          <a:noFill/>
        </p:spPr>
      </p:pic>
      <p:pic>
        <p:nvPicPr>
          <p:cNvPr id="2051" name="Picture 3" descr="C:\Users\user\Desktop\ALL FILES\Power Point Files\Pictures for presentations\batch one\IMG_20150314_080225724.jpg"/>
          <p:cNvPicPr>
            <a:picLocks noChangeAspect="1" noChangeArrowheads="1"/>
          </p:cNvPicPr>
          <p:nvPr/>
        </p:nvPicPr>
        <p:blipFill>
          <a:blip r:embed="rId4" cstate="print"/>
          <a:srcRect t="27084" b="29166"/>
          <a:stretch>
            <a:fillRect/>
          </a:stretch>
        </p:blipFill>
        <p:spPr bwMode="auto">
          <a:xfrm>
            <a:off x="5029200" y="1066800"/>
            <a:ext cx="4114800" cy="32004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44562"/>
          </a:xfrm>
        </p:spPr>
        <p:txBody>
          <a:bodyPr/>
          <a:lstStyle/>
          <a:p>
            <a:r>
              <a:rPr lang="en-US" dirty="0" smtClean="0"/>
              <a:t>Transporting turning wood</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9938" name="Picture 2" descr="C:\Users\user\Desktop\ALL FILES\Power Point Files\Pictures for presentations\100_1963.JPG"/>
          <p:cNvPicPr>
            <a:picLocks noChangeAspect="1" noChangeArrowheads="1"/>
          </p:cNvPicPr>
          <p:nvPr/>
        </p:nvPicPr>
        <p:blipFill>
          <a:blip r:embed="rId2" cstate="print"/>
          <a:srcRect l="30000" r="26000" b="14000"/>
          <a:stretch>
            <a:fillRect/>
          </a:stretch>
        </p:blipFill>
        <p:spPr bwMode="auto">
          <a:xfrm>
            <a:off x="152400" y="1828800"/>
            <a:ext cx="3352800" cy="4914900"/>
          </a:xfrm>
          <a:prstGeom prst="rect">
            <a:avLst/>
          </a:prstGeom>
          <a:noFill/>
        </p:spPr>
      </p:pic>
      <p:pic>
        <p:nvPicPr>
          <p:cNvPr id="39939" name="Picture 3" descr="C:\Users\user\Desktop\ALL FILES\Power Point Files\Pictures for presentations\100_1964.JPG"/>
          <p:cNvPicPr>
            <a:picLocks noChangeAspect="1" noChangeArrowheads="1"/>
          </p:cNvPicPr>
          <p:nvPr/>
        </p:nvPicPr>
        <p:blipFill>
          <a:blip r:embed="rId3" cstate="print"/>
          <a:srcRect l="14000" b="2000"/>
          <a:stretch>
            <a:fillRect/>
          </a:stretch>
        </p:blipFill>
        <p:spPr bwMode="auto">
          <a:xfrm>
            <a:off x="2743200" y="1447800"/>
            <a:ext cx="6196563" cy="52959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user\Desktop\ALL FILES\Power Point Files\Pictures for presentations\batch one\100_2014.jpg"/>
          <p:cNvPicPr>
            <a:picLocks noChangeAspect="1" noChangeArrowheads="1"/>
          </p:cNvPicPr>
          <p:nvPr/>
        </p:nvPicPr>
        <p:blipFill>
          <a:blip r:embed="rId2" cstate="print"/>
          <a:srcRect l="9743" t="4385" r="8462" b="20422"/>
          <a:stretch>
            <a:fillRect/>
          </a:stretch>
        </p:blipFill>
        <p:spPr bwMode="auto">
          <a:xfrm>
            <a:off x="4495800" y="3499945"/>
            <a:ext cx="4648200" cy="3205655"/>
          </a:xfrm>
          <a:prstGeom prst="rect">
            <a:avLst/>
          </a:prstGeom>
          <a:noFill/>
        </p:spPr>
      </p:pic>
      <p:sp>
        <p:nvSpPr>
          <p:cNvPr id="2" name="Title 1"/>
          <p:cNvSpPr>
            <a:spLocks noGrp="1"/>
          </p:cNvSpPr>
          <p:nvPr>
            <p:ph type="title"/>
          </p:nvPr>
        </p:nvSpPr>
        <p:spPr>
          <a:xfrm>
            <a:off x="5181600" y="0"/>
            <a:ext cx="3810000" cy="2362200"/>
          </a:xfrm>
        </p:spPr>
        <p:txBody>
          <a:bodyPr/>
          <a:lstStyle/>
          <a:p>
            <a:r>
              <a:rPr lang="en-US" dirty="0" smtClean="0"/>
              <a:t>Transporting turning wood</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075" name="Picture 3" descr="C:\Users\user\Desktop\ALL FILES\Power Point Files\Pictures for presentations\batch one\100_2004.jpg"/>
          <p:cNvPicPr>
            <a:picLocks noChangeAspect="1" noChangeArrowheads="1"/>
          </p:cNvPicPr>
          <p:nvPr/>
        </p:nvPicPr>
        <p:blipFill>
          <a:blip r:embed="rId3" cstate="print"/>
          <a:srcRect l="21854" t="27083" b="8333"/>
          <a:stretch>
            <a:fillRect/>
          </a:stretch>
        </p:blipFill>
        <p:spPr bwMode="auto">
          <a:xfrm>
            <a:off x="0" y="685800"/>
            <a:ext cx="5039032" cy="3124200"/>
          </a:xfrm>
          <a:prstGeom prst="rect">
            <a:avLst/>
          </a:prstGeom>
          <a:noFill/>
        </p:spPr>
      </p:pic>
      <p:pic>
        <p:nvPicPr>
          <p:cNvPr id="3074" name="Picture 2" descr="C:\Users\user\Desktop\ALL FILES\Power Point Files\Pictures for presentations\batch one\100_2010.jpg"/>
          <p:cNvPicPr>
            <a:picLocks noChangeAspect="1" noChangeArrowheads="1"/>
          </p:cNvPicPr>
          <p:nvPr/>
        </p:nvPicPr>
        <p:blipFill>
          <a:blip r:embed="rId4" cstate="print"/>
          <a:srcRect l="15714" t="14308" b="17138"/>
          <a:stretch>
            <a:fillRect/>
          </a:stretch>
        </p:blipFill>
        <p:spPr bwMode="auto">
          <a:xfrm>
            <a:off x="0" y="3962400"/>
            <a:ext cx="4495800" cy="2743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Felling a tree safely – </a:t>
            </a:r>
            <a:r>
              <a:rPr lang="en-US" b="1" dirty="0" smtClean="0">
                <a:solidFill>
                  <a:srgbClr val="FF0000"/>
                </a:solidFill>
              </a:rPr>
              <a:t>the tools</a:t>
            </a:r>
            <a:endParaRPr lang="en-US" b="1" dirty="0">
              <a:solidFill>
                <a:srgbClr val="FF0000"/>
              </a:solidFill>
            </a:endParaRPr>
          </a:p>
        </p:txBody>
      </p:sp>
      <p:sp>
        <p:nvSpPr>
          <p:cNvPr id="3" name="Content Placeholder 2"/>
          <p:cNvSpPr>
            <a:spLocks noGrp="1"/>
          </p:cNvSpPr>
          <p:nvPr>
            <p:ph idx="1"/>
          </p:nvPr>
        </p:nvSpPr>
        <p:spPr>
          <a:xfrm>
            <a:off x="457200" y="1371600"/>
            <a:ext cx="2819400" cy="3276600"/>
          </a:xfrm>
        </p:spPr>
        <p:txBody>
          <a:bodyPr>
            <a:normAutofit fontScale="92500" lnSpcReduction="10000"/>
          </a:bodyPr>
          <a:lstStyle/>
          <a:p>
            <a:r>
              <a:rPr lang="en-US" dirty="0" smtClean="0"/>
              <a:t>Wedges</a:t>
            </a:r>
          </a:p>
          <a:p>
            <a:pPr>
              <a:buNone/>
            </a:pPr>
            <a:r>
              <a:rPr lang="en-US" sz="2400" dirty="0" smtClean="0"/>
              <a:t>   </a:t>
            </a:r>
          </a:p>
          <a:p>
            <a:r>
              <a:rPr lang="en-US" dirty="0" smtClean="0"/>
              <a:t>Plum bobs</a:t>
            </a:r>
          </a:p>
          <a:p>
            <a:pPr>
              <a:buNone/>
            </a:pPr>
            <a:r>
              <a:rPr lang="en-US" sz="2400" dirty="0" smtClean="0"/>
              <a:t>    </a:t>
            </a:r>
          </a:p>
          <a:p>
            <a:r>
              <a:rPr lang="en-US" dirty="0" smtClean="0"/>
              <a:t>Felling sticks</a:t>
            </a:r>
          </a:p>
          <a:p>
            <a:pPr>
              <a:buNone/>
            </a:pPr>
            <a:r>
              <a:rPr lang="en-US" sz="2400" dirty="0" smtClean="0"/>
              <a:t>    </a:t>
            </a:r>
          </a:p>
          <a:p>
            <a:r>
              <a:rPr lang="en-US" dirty="0" smtClean="0"/>
              <a:t>Chainsaws</a:t>
            </a:r>
            <a:endParaRPr lang="en-US" dirty="0"/>
          </a:p>
        </p:txBody>
      </p:sp>
      <p:pic>
        <p:nvPicPr>
          <p:cNvPr id="31746" name="Picture 2" descr="C:\Users\user\Desktop\ALL FILES\Power Point Files\Pictures for presentations\100_1843.JPG"/>
          <p:cNvPicPr>
            <a:picLocks noChangeAspect="1" noChangeArrowheads="1"/>
          </p:cNvPicPr>
          <p:nvPr/>
        </p:nvPicPr>
        <p:blipFill>
          <a:blip r:embed="rId2" cstate="print"/>
          <a:srcRect l="7000" t="6000"/>
          <a:stretch>
            <a:fillRect/>
          </a:stretch>
        </p:blipFill>
        <p:spPr bwMode="auto">
          <a:xfrm>
            <a:off x="3810000" y="1676400"/>
            <a:ext cx="5168629" cy="3918155"/>
          </a:xfrm>
          <a:prstGeom prst="rect">
            <a:avLst/>
          </a:prstGeom>
          <a:noFill/>
        </p:spPr>
      </p:pic>
      <p:pic>
        <p:nvPicPr>
          <p:cNvPr id="1026" name="Picture 2" descr="C:\Users\user\Desktop\ALL FILES\Power Point Files\Pictures for presentations\batch one\100_2148.JPG"/>
          <p:cNvPicPr>
            <a:picLocks noChangeAspect="1" noChangeArrowheads="1"/>
          </p:cNvPicPr>
          <p:nvPr/>
        </p:nvPicPr>
        <p:blipFill>
          <a:blip r:embed="rId3" cstate="print"/>
          <a:srcRect l="13000" t="16296" r="11000" b="18518"/>
          <a:stretch>
            <a:fillRect/>
          </a:stretch>
        </p:blipFill>
        <p:spPr bwMode="auto">
          <a:xfrm>
            <a:off x="152400" y="4648200"/>
            <a:ext cx="3581400" cy="2073441"/>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44562"/>
          </a:xfrm>
        </p:spPr>
        <p:txBody>
          <a:bodyPr/>
          <a:lstStyle/>
          <a:p>
            <a:r>
              <a:rPr lang="en-US" dirty="0" smtClean="0"/>
              <a:t>Felling a tree safely</a:t>
            </a:r>
            <a:endParaRPr lang="en-US" dirty="0"/>
          </a:p>
        </p:txBody>
      </p:sp>
      <p:sp>
        <p:nvSpPr>
          <p:cNvPr id="3" name="Content Placeholder 2"/>
          <p:cNvSpPr>
            <a:spLocks noGrp="1"/>
          </p:cNvSpPr>
          <p:nvPr>
            <p:ph idx="1"/>
          </p:nvPr>
        </p:nvSpPr>
        <p:spPr>
          <a:xfrm>
            <a:off x="304800" y="1447800"/>
            <a:ext cx="4038600" cy="5181600"/>
          </a:xfrm>
        </p:spPr>
        <p:txBody>
          <a:bodyPr>
            <a:normAutofit/>
          </a:bodyPr>
          <a:lstStyle/>
          <a:p>
            <a:r>
              <a:rPr lang="en-US" sz="2800" dirty="0" smtClean="0"/>
              <a:t>Find the center line of the tree in the direction you want it to fall (green line)</a:t>
            </a:r>
          </a:p>
          <a:p>
            <a:endParaRPr lang="en-US" sz="2800" dirty="0" smtClean="0"/>
          </a:p>
          <a:p>
            <a:r>
              <a:rPr lang="en-US" sz="2800" dirty="0" smtClean="0"/>
              <a:t>Draw a triangle 80% of the width of the tree (yellow line) </a:t>
            </a:r>
            <a:endParaRPr lang="en-US" sz="2800" dirty="0"/>
          </a:p>
        </p:txBody>
      </p:sp>
      <p:pic>
        <p:nvPicPr>
          <p:cNvPr id="20481" name="Picture 1" descr="C:\Users\user\Desktop\ALL FILES\Power Point Files\Pictures for presentations\100_1966.JPG"/>
          <p:cNvPicPr>
            <a:picLocks noChangeAspect="1" noChangeArrowheads="1"/>
          </p:cNvPicPr>
          <p:nvPr/>
        </p:nvPicPr>
        <p:blipFill>
          <a:blip r:embed="rId2" cstate="print"/>
          <a:srcRect l="19718" r="23944"/>
          <a:stretch>
            <a:fillRect/>
          </a:stretch>
        </p:blipFill>
        <p:spPr bwMode="auto">
          <a:xfrm>
            <a:off x="4495800" y="1219200"/>
            <a:ext cx="4114800" cy="5477828"/>
          </a:xfrm>
          <a:prstGeom prst="rect">
            <a:avLst/>
          </a:prstGeom>
          <a:noFill/>
        </p:spPr>
      </p:pic>
      <p:cxnSp>
        <p:nvCxnSpPr>
          <p:cNvPr id="6" name="Straight Connector 5"/>
          <p:cNvCxnSpPr/>
          <p:nvPr/>
        </p:nvCxnSpPr>
        <p:spPr>
          <a:xfrm flipH="1">
            <a:off x="6400800" y="1524000"/>
            <a:ext cx="76200" cy="4953000"/>
          </a:xfrm>
          <a:prstGeom prst="line">
            <a:avLst/>
          </a:prstGeom>
          <a:ln w="47625">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905000"/>
            <a:ext cx="4191000" cy="4114800"/>
          </a:xfrm>
        </p:spPr>
        <p:txBody>
          <a:bodyPr>
            <a:normAutofit/>
          </a:bodyPr>
          <a:lstStyle/>
          <a:p>
            <a:pPr>
              <a:buNone/>
            </a:pPr>
            <a:r>
              <a:rPr lang="en-US" dirty="0" smtClean="0"/>
              <a:t>    Draw a line horizontal around the rest of the tree staying one to two inches </a:t>
            </a:r>
            <a:r>
              <a:rPr lang="en-US" b="1" dirty="0" smtClean="0">
                <a:solidFill>
                  <a:srgbClr val="FF0000"/>
                </a:solidFill>
              </a:rPr>
              <a:t>above</a:t>
            </a:r>
            <a:r>
              <a:rPr lang="en-US" dirty="0" smtClean="0"/>
              <a:t> the bottom of the front triangle (purple line)</a:t>
            </a:r>
            <a:endParaRPr lang="en-US" dirty="0"/>
          </a:p>
        </p:txBody>
      </p:sp>
      <p:pic>
        <p:nvPicPr>
          <p:cNvPr id="19457" name="Picture 1" descr="C:\Users\user\Desktop\ALL FILES\Power Point Files\Pictures for presentations\100_1968.JPG"/>
          <p:cNvPicPr>
            <a:picLocks noChangeAspect="1" noChangeArrowheads="1"/>
          </p:cNvPicPr>
          <p:nvPr/>
        </p:nvPicPr>
        <p:blipFill>
          <a:blip r:embed="rId2" cstate="print"/>
          <a:srcRect l="29167" t="22610" r="22222"/>
          <a:stretch>
            <a:fillRect/>
          </a:stretch>
        </p:blipFill>
        <p:spPr bwMode="auto">
          <a:xfrm>
            <a:off x="4572000" y="1469419"/>
            <a:ext cx="4343400" cy="518610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out the front relief wedge</a:t>
            </a:r>
            <a:endParaRPr lang="en-US" dirty="0"/>
          </a:p>
        </p:txBody>
      </p:sp>
      <p:sp>
        <p:nvSpPr>
          <p:cNvPr id="3" name="Content Placeholder 2"/>
          <p:cNvSpPr>
            <a:spLocks noGrp="1"/>
          </p:cNvSpPr>
          <p:nvPr>
            <p:ph idx="1"/>
          </p:nvPr>
        </p:nvSpPr>
        <p:spPr>
          <a:xfrm>
            <a:off x="457200" y="1600200"/>
            <a:ext cx="3276600" cy="4525963"/>
          </a:xfrm>
        </p:spPr>
        <p:txBody>
          <a:bodyPr/>
          <a:lstStyle/>
          <a:p>
            <a:pPr>
              <a:buNone/>
            </a:pPr>
            <a:r>
              <a:rPr lang="en-US" dirty="0" smtClean="0"/>
              <a:t> </a:t>
            </a:r>
            <a:endParaRPr lang="en-US" dirty="0"/>
          </a:p>
        </p:txBody>
      </p:sp>
      <p:pic>
        <p:nvPicPr>
          <p:cNvPr id="18434" name="Picture 2" descr="C:\Users\user\Desktop\ALL FILES\Power Point Files\Pictures for presentations\100_1976.JPG"/>
          <p:cNvPicPr>
            <a:picLocks noChangeAspect="1" noChangeArrowheads="1"/>
          </p:cNvPicPr>
          <p:nvPr/>
        </p:nvPicPr>
        <p:blipFill>
          <a:blip r:embed="rId2" cstate="print"/>
          <a:srcRect l="28935" t="17942" r="37349" b="27434"/>
          <a:stretch>
            <a:fillRect/>
          </a:stretch>
        </p:blipFill>
        <p:spPr bwMode="auto">
          <a:xfrm>
            <a:off x="533400" y="1600200"/>
            <a:ext cx="4002169" cy="4862945"/>
          </a:xfrm>
          <a:prstGeom prst="rect">
            <a:avLst/>
          </a:prstGeom>
          <a:noFill/>
        </p:spPr>
      </p:pic>
      <p:pic>
        <p:nvPicPr>
          <p:cNvPr id="18435" name="Picture 3" descr="C:\Users\user\Desktop\ALL FILES\Power Point Files\Pictures for presentations\100_1977.JPG"/>
          <p:cNvPicPr>
            <a:picLocks noChangeAspect="1" noChangeArrowheads="1"/>
          </p:cNvPicPr>
          <p:nvPr/>
        </p:nvPicPr>
        <p:blipFill>
          <a:blip r:embed="rId3" cstate="print"/>
          <a:srcRect l="30769" t="22222" r="39744" b="31624"/>
          <a:stretch>
            <a:fillRect/>
          </a:stretch>
        </p:blipFill>
        <p:spPr bwMode="auto">
          <a:xfrm>
            <a:off x="4724400" y="1752600"/>
            <a:ext cx="4038600" cy="474096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Start cutting from the back of the tree.</a:t>
            </a:r>
            <a:endParaRPr lang="en-US" dirty="0"/>
          </a:p>
        </p:txBody>
      </p:sp>
      <p:sp>
        <p:nvSpPr>
          <p:cNvPr id="3" name="Content Placeholder 2"/>
          <p:cNvSpPr>
            <a:spLocks noGrp="1"/>
          </p:cNvSpPr>
          <p:nvPr>
            <p:ph idx="1"/>
          </p:nvPr>
        </p:nvSpPr>
        <p:spPr>
          <a:xfrm>
            <a:off x="2895600" y="1295400"/>
            <a:ext cx="1524000" cy="533400"/>
          </a:xfrm>
        </p:spPr>
        <p:txBody>
          <a:bodyPr>
            <a:normAutofit lnSpcReduction="10000"/>
          </a:bodyPr>
          <a:lstStyle/>
          <a:p>
            <a:pPr>
              <a:buNone/>
            </a:pPr>
            <a:r>
              <a:rPr lang="en-US" dirty="0" smtClean="0"/>
              <a:t> </a:t>
            </a:r>
            <a:endParaRPr lang="en-US" dirty="0"/>
          </a:p>
        </p:txBody>
      </p:sp>
      <p:pic>
        <p:nvPicPr>
          <p:cNvPr id="25602" name="Picture 2" descr="C:\Users\user\Desktop\ALL FILES\Power Point Files\Pictures for presentations\100_1980.JPG"/>
          <p:cNvPicPr>
            <a:picLocks noChangeAspect="1" noChangeArrowheads="1"/>
          </p:cNvPicPr>
          <p:nvPr/>
        </p:nvPicPr>
        <p:blipFill>
          <a:blip r:embed="rId2" cstate="print"/>
          <a:srcRect l="33027" r="14680" b="10092"/>
          <a:stretch>
            <a:fillRect/>
          </a:stretch>
        </p:blipFill>
        <p:spPr bwMode="auto">
          <a:xfrm>
            <a:off x="457200" y="1524000"/>
            <a:ext cx="3886200" cy="5011153"/>
          </a:xfrm>
          <a:prstGeom prst="rect">
            <a:avLst/>
          </a:prstGeom>
          <a:noFill/>
        </p:spPr>
      </p:pic>
      <p:pic>
        <p:nvPicPr>
          <p:cNvPr id="25603" name="Picture 3" descr="C:\Users\user\Desktop\ALL FILES\Power Point Files\Pictures for presentations\100_1982.JPG"/>
          <p:cNvPicPr>
            <a:picLocks noChangeAspect="1" noChangeArrowheads="1"/>
          </p:cNvPicPr>
          <p:nvPr/>
        </p:nvPicPr>
        <p:blipFill>
          <a:blip r:embed="rId3" cstate="print"/>
          <a:srcRect l="20000" t="5000" r="38750" b="20000"/>
          <a:stretch>
            <a:fillRect/>
          </a:stretch>
        </p:blipFill>
        <p:spPr bwMode="auto">
          <a:xfrm>
            <a:off x="5074920" y="1523999"/>
            <a:ext cx="3688080" cy="5029201"/>
          </a:xfrm>
          <a:prstGeom prst="rect">
            <a:avLst/>
          </a:prstGeom>
          <a:noFill/>
        </p:spPr>
      </p:pic>
      <p:sp>
        <p:nvSpPr>
          <p:cNvPr id="6" name="TextBox 5"/>
          <p:cNvSpPr txBox="1"/>
          <p:nvPr/>
        </p:nvSpPr>
        <p:spPr>
          <a:xfrm>
            <a:off x="533400" y="5334000"/>
            <a:ext cx="3733800" cy="954107"/>
          </a:xfrm>
          <a:prstGeom prst="rect">
            <a:avLst/>
          </a:prstGeom>
          <a:noFill/>
        </p:spPr>
        <p:txBody>
          <a:bodyPr wrap="square" rtlCol="0">
            <a:spAutoFit/>
          </a:bodyPr>
          <a:lstStyle/>
          <a:p>
            <a:r>
              <a:rPr lang="en-US" sz="2800" b="1" dirty="0" smtClean="0">
                <a:solidFill>
                  <a:srgbClr val="FF0000"/>
                </a:solidFill>
              </a:rPr>
              <a:t>Plunge cut gets between second tree.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782762"/>
          </a:xfrm>
        </p:spPr>
        <p:txBody>
          <a:bodyPr>
            <a:noAutofit/>
          </a:bodyPr>
          <a:lstStyle/>
          <a:p>
            <a:r>
              <a:rPr lang="en-US" sz="2800" dirty="0" smtClean="0"/>
              <a:t>Apply wedges to back of the tree as soon as you have enough room. This keeps the tree from setting back on your saw.  This also begins the tilting of the tree in the direction you want it to go.</a:t>
            </a:r>
            <a:endParaRPr lang="en-US" sz="2800"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26626" name="Picture 2" descr="C:\Users\user\Desktop\ALL FILES\Power Point Files\Pictures for presentations\100_1986.JPG"/>
          <p:cNvPicPr>
            <a:picLocks noChangeAspect="1" noChangeArrowheads="1"/>
          </p:cNvPicPr>
          <p:nvPr/>
        </p:nvPicPr>
        <p:blipFill>
          <a:blip r:embed="rId2" cstate="print"/>
          <a:srcRect l="32000" t="30066" r="18000"/>
          <a:stretch>
            <a:fillRect/>
          </a:stretch>
        </p:blipFill>
        <p:spPr bwMode="auto">
          <a:xfrm>
            <a:off x="304800" y="2274794"/>
            <a:ext cx="4114800" cy="4316506"/>
          </a:xfrm>
          <a:prstGeom prst="rect">
            <a:avLst/>
          </a:prstGeom>
          <a:noFill/>
        </p:spPr>
      </p:pic>
      <p:pic>
        <p:nvPicPr>
          <p:cNvPr id="26627" name="Picture 3" descr="C:\Users\user\Desktop\ALL FILES\Power Point Files\Pictures for presentations\100_1989.JPG"/>
          <p:cNvPicPr>
            <a:picLocks noChangeAspect="1" noChangeArrowheads="1"/>
          </p:cNvPicPr>
          <p:nvPr/>
        </p:nvPicPr>
        <p:blipFill>
          <a:blip r:embed="rId3" cstate="print"/>
          <a:srcRect l="52817" t="38517" r="24000" b="30572"/>
          <a:stretch>
            <a:fillRect/>
          </a:stretch>
        </p:blipFill>
        <p:spPr bwMode="auto">
          <a:xfrm>
            <a:off x="4648200" y="2286000"/>
            <a:ext cx="4343400" cy="43434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27650" name="Picture 2" descr="C:\Users\user\Desktop\ALL FILES\Power Point Files\Pictures for presentations\100_1991.JPG"/>
          <p:cNvPicPr>
            <a:picLocks noChangeAspect="1" noChangeArrowheads="1"/>
          </p:cNvPicPr>
          <p:nvPr/>
        </p:nvPicPr>
        <p:blipFill>
          <a:blip r:embed="rId2" cstate="print"/>
          <a:srcRect l="5000" t="19333" r="9000"/>
          <a:stretch>
            <a:fillRect/>
          </a:stretch>
        </p:blipFill>
        <p:spPr bwMode="auto">
          <a:xfrm>
            <a:off x="838200" y="1530108"/>
            <a:ext cx="7315200" cy="5072268"/>
          </a:xfrm>
          <a:prstGeom prst="rect">
            <a:avLst/>
          </a:prstGeom>
          <a:noFill/>
        </p:spPr>
      </p:pic>
      <p:sp>
        <p:nvSpPr>
          <p:cNvPr id="5" name="TextBox 4"/>
          <p:cNvSpPr txBox="1"/>
          <p:nvPr/>
        </p:nvSpPr>
        <p:spPr>
          <a:xfrm>
            <a:off x="533400" y="152400"/>
            <a:ext cx="8077200" cy="1384995"/>
          </a:xfrm>
          <a:prstGeom prst="rect">
            <a:avLst/>
          </a:prstGeom>
          <a:noFill/>
        </p:spPr>
        <p:txBody>
          <a:bodyPr wrap="square" rtlCol="0">
            <a:spAutoFit/>
          </a:bodyPr>
          <a:lstStyle/>
          <a:p>
            <a:r>
              <a:rPr lang="en-US" sz="2800" dirty="0" smtClean="0"/>
              <a:t>Stop the chain saw leaving two inches of wood at the front hinge.  Double your wedges and beginning tilting the tree forward as you drive them in.</a:t>
            </a:r>
            <a:endParaRPr lang="en-US" sz="2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944562"/>
          </a:xfrm>
        </p:spPr>
        <p:txBody>
          <a:bodyPr>
            <a:normAutofit fontScale="90000"/>
          </a:bodyPr>
          <a:lstStyle/>
          <a:p>
            <a:r>
              <a:rPr lang="en-US" sz="4000" dirty="0" smtClean="0">
                <a:solidFill>
                  <a:srgbClr val="FF0000"/>
                </a:solidFill>
              </a:rPr>
              <a:t>Four ways to obtain green wood for turning:</a:t>
            </a:r>
            <a:r>
              <a:rPr lang="en-US" dirty="0" smtClean="0">
                <a:solidFill>
                  <a:srgbClr val="FF0000"/>
                </a:solidFill>
              </a:rPr>
              <a:t/>
            </a:r>
            <a:br>
              <a:rPr lang="en-US" dirty="0" smtClean="0">
                <a:solidFill>
                  <a:srgbClr val="FF0000"/>
                </a:solidFill>
              </a:rPr>
            </a:br>
            <a:endParaRPr lang="en-US" dirty="0"/>
          </a:p>
        </p:txBody>
      </p:sp>
      <p:sp>
        <p:nvSpPr>
          <p:cNvPr id="3" name="Content Placeholder 2"/>
          <p:cNvSpPr>
            <a:spLocks noGrp="1"/>
          </p:cNvSpPr>
          <p:nvPr>
            <p:ph idx="1"/>
          </p:nvPr>
        </p:nvSpPr>
        <p:spPr>
          <a:xfrm>
            <a:off x="381000" y="1066800"/>
            <a:ext cx="3124200" cy="838200"/>
          </a:xfrm>
        </p:spPr>
        <p:txBody>
          <a:bodyPr/>
          <a:lstStyle/>
          <a:p>
            <a:pPr>
              <a:buNone/>
            </a:pPr>
            <a:r>
              <a:rPr lang="en-US" dirty="0" smtClean="0">
                <a:solidFill>
                  <a:srgbClr val="00B0F0"/>
                </a:solidFill>
              </a:rPr>
              <a:t>Cut down a tree.</a:t>
            </a:r>
            <a:endParaRPr lang="en-US" dirty="0"/>
          </a:p>
        </p:txBody>
      </p:sp>
      <p:pic>
        <p:nvPicPr>
          <p:cNvPr id="3074" name="Picture 2" descr="C:\Users\user\Desktop\ALL FILES\Power Point Files\Pictures for presentations\100_1840.JPG"/>
          <p:cNvPicPr>
            <a:picLocks noChangeAspect="1" noChangeArrowheads="1"/>
          </p:cNvPicPr>
          <p:nvPr/>
        </p:nvPicPr>
        <p:blipFill>
          <a:blip r:embed="rId2" cstate="print"/>
          <a:srcRect l="3226" t="7258" b="4435"/>
          <a:stretch>
            <a:fillRect/>
          </a:stretch>
        </p:blipFill>
        <p:spPr bwMode="auto">
          <a:xfrm>
            <a:off x="4191000" y="821690"/>
            <a:ext cx="4800600" cy="584073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28674" name="Picture 2" descr="C:\Users\user\Desktop\ALL FILES\Power Point Files\Pictures for presentations\100_1992.JPG"/>
          <p:cNvPicPr>
            <a:picLocks noChangeAspect="1" noChangeArrowheads="1"/>
          </p:cNvPicPr>
          <p:nvPr/>
        </p:nvPicPr>
        <p:blipFill>
          <a:blip r:embed="rId2" cstate="print"/>
          <a:srcRect/>
          <a:stretch>
            <a:fillRect/>
          </a:stretch>
        </p:blipFill>
        <p:spPr bwMode="auto">
          <a:xfrm>
            <a:off x="685800" y="990600"/>
            <a:ext cx="7620000" cy="5715000"/>
          </a:xfrm>
          <a:prstGeom prst="rect">
            <a:avLst/>
          </a:prstGeom>
          <a:noFill/>
        </p:spPr>
      </p:pic>
      <p:sp>
        <p:nvSpPr>
          <p:cNvPr id="5" name="TextBox 4"/>
          <p:cNvSpPr txBox="1"/>
          <p:nvPr/>
        </p:nvSpPr>
        <p:spPr>
          <a:xfrm>
            <a:off x="2209800" y="152400"/>
            <a:ext cx="4419600" cy="707886"/>
          </a:xfrm>
          <a:prstGeom prst="rect">
            <a:avLst/>
          </a:prstGeom>
          <a:noFill/>
        </p:spPr>
        <p:txBody>
          <a:bodyPr wrap="square" rtlCol="0">
            <a:spAutoFit/>
          </a:bodyPr>
          <a:lstStyle/>
          <a:p>
            <a:r>
              <a:rPr lang="en-US" sz="4000" b="1" dirty="0" smtClean="0">
                <a:solidFill>
                  <a:srgbClr val="FF0000"/>
                </a:solidFill>
              </a:rPr>
              <a:t>Timber!  Done right</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ALL FILES\Power Point Files\Pictures for presentations\100_1992.JPG"/>
          <p:cNvPicPr>
            <a:picLocks noChangeAspect="1" noChangeArrowheads="1"/>
          </p:cNvPicPr>
          <p:nvPr/>
        </p:nvPicPr>
        <p:blipFill>
          <a:blip r:embed="rId2" cstate="print"/>
          <a:srcRect l="38694" t="63716" r="37920" b="2392"/>
          <a:stretch>
            <a:fillRect/>
          </a:stretch>
        </p:blipFill>
        <p:spPr bwMode="auto">
          <a:xfrm>
            <a:off x="152400" y="1073426"/>
            <a:ext cx="5181600" cy="5632174"/>
          </a:xfrm>
          <a:prstGeom prst="rect">
            <a:avLst/>
          </a:prstGeom>
          <a:noFill/>
        </p:spPr>
      </p:pic>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sp>
        <p:nvSpPr>
          <p:cNvPr id="6" name="TextBox 5"/>
          <p:cNvSpPr txBox="1"/>
          <p:nvPr/>
        </p:nvSpPr>
        <p:spPr>
          <a:xfrm>
            <a:off x="762000" y="152400"/>
            <a:ext cx="2438400" cy="954107"/>
          </a:xfrm>
          <a:prstGeom prst="rect">
            <a:avLst/>
          </a:prstGeom>
          <a:noFill/>
        </p:spPr>
        <p:txBody>
          <a:bodyPr wrap="square" rtlCol="0">
            <a:spAutoFit/>
          </a:bodyPr>
          <a:lstStyle/>
          <a:p>
            <a:r>
              <a:rPr lang="en-US" sz="2800" b="1" dirty="0" smtClean="0">
                <a:solidFill>
                  <a:srgbClr val="FF0000"/>
                </a:solidFill>
              </a:rPr>
              <a:t>Dangers of a rotten core.</a:t>
            </a:r>
            <a:endParaRPr lang="en-US" sz="2800" b="1" dirty="0">
              <a:solidFill>
                <a:srgbClr val="FF0000"/>
              </a:solidFill>
            </a:endParaRPr>
          </a:p>
        </p:txBody>
      </p:sp>
      <p:sp>
        <p:nvSpPr>
          <p:cNvPr id="7" name="TextBox 6"/>
          <p:cNvSpPr txBox="1"/>
          <p:nvPr/>
        </p:nvSpPr>
        <p:spPr>
          <a:xfrm>
            <a:off x="5486400" y="3733800"/>
            <a:ext cx="3657600" cy="3046988"/>
          </a:xfrm>
          <a:prstGeom prst="rect">
            <a:avLst/>
          </a:prstGeom>
          <a:noFill/>
        </p:spPr>
        <p:txBody>
          <a:bodyPr wrap="square" rtlCol="0">
            <a:spAutoFit/>
          </a:bodyPr>
          <a:lstStyle/>
          <a:p>
            <a:r>
              <a:rPr lang="en-US" sz="2800" b="1" dirty="0" smtClean="0">
                <a:solidFill>
                  <a:srgbClr val="FF0000"/>
                </a:solidFill>
              </a:rPr>
              <a:t>Mistakes people make cutting trees:</a:t>
            </a:r>
          </a:p>
          <a:p>
            <a:r>
              <a:rPr lang="en-US" b="1" dirty="0" smtClean="0">
                <a:solidFill>
                  <a:srgbClr val="FF0000"/>
                </a:solidFill>
              </a:rPr>
              <a:t>    </a:t>
            </a:r>
          </a:p>
          <a:p>
            <a:r>
              <a:rPr lang="en-US" sz="2400" b="1" dirty="0" smtClean="0">
                <a:solidFill>
                  <a:srgbClr val="FF0000"/>
                </a:solidFill>
              </a:rPr>
              <a:t>Cutting the relief cut to deep</a:t>
            </a:r>
          </a:p>
          <a:p>
            <a:r>
              <a:rPr lang="en-US" b="1" dirty="0" smtClean="0">
                <a:solidFill>
                  <a:srgbClr val="FF0000"/>
                </a:solidFill>
              </a:rPr>
              <a:t>      </a:t>
            </a:r>
          </a:p>
          <a:p>
            <a:r>
              <a:rPr lang="en-US" sz="2400" b="1" dirty="0" smtClean="0">
                <a:solidFill>
                  <a:srgbClr val="FF0000"/>
                </a:solidFill>
              </a:rPr>
              <a:t>Not leaving enough hinge thickness</a:t>
            </a:r>
            <a:endParaRPr lang="en-US" sz="2400" b="1" dirty="0">
              <a:solidFill>
                <a:srgbClr val="FF0000"/>
              </a:solidFill>
            </a:endParaRPr>
          </a:p>
        </p:txBody>
      </p:sp>
      <p:pic>
        <p:nvPicPr>
          <p:cNvPr id="29699" name="Picture 3" descr="C:\Users\user\Desktop\ALL FILES\Power Point Files\Pictures for presentations\100_1998.JPG"/>
          <p:cNvPicPr>
            <a:picLocks noChangeAspect="1" noChangeArrowheads="1"/>
          </p:cNvPicPr>
          <p:nvPr/>
        </p:nvPicPr>
        <p:blipFill>
          <a:blip r:embed="rId3" cstate="print"/>
          <a:srcRect l="17000" t="20667" r="20000" b="22000"/>
          <a:stretch>
            <a:fillRect/>
          </a:stretch>
        </p:blipFill>
        <p:spPr bwMode="auto">
          <a:xfrm>
            <a:off x="3733800" y="152400"/>
            <a:ext cx="5257800" cy="358865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0722" name="Picture 2" descr="C:\Users\user\Desktop\ALL FILES\Power Point Files\Pictures for presentations\100_1997.JPG"/>
          <p:cNvPicPr>
            <a:picLocks noChangeAspect="1" noChangeArrowheads="1"/>
          </p:cNvPicPr>
          <p:nvPr/>
        </p:nvPicPr>
        <p:blipFill>
          <a:blip r:embed="rId2" cstate="print"/>
          <a:srcRect l="9000" t="14161" r="14000" b="24000"/>
          <a:stretch>
            <a:fillRect/>
          </a:stretch>
        </p:blipFill>
        <p:spPr bwMode="auto">
          <a:xfrm>
            <a:off x="152400" y="1371600"/>
            <a:ext cx="8839200" cy="5324104"/>
          </a:xfrm>
          <a:prstGeom prst="rect">
            <a:avLst/>
          </a:prstGeom>
          <a:noFill/>
        </p:spPr>
      </p:pic>
      <p:sp>
        <p:nvSpPr>
          <p:cNvPr id="5" name="TextBox 4"/>
          <p:cNvSpPr txBox="1"/>
          <p:nvPr/>
        </p:nvSpPr>
        <p:spPr>
          <a:xfrm>
            <a:off x="152400" y="381000"/>
            <a:ext cx="8839200" cy="584775"/>
          </a:xfrm>
          <a:prstGeom prst="rect">
            <a:avLst/>
          </a:prstGeom>
          <a:noFill/>
        </p:spPr>
        <p:txBody>
          <a:bodyPr wrap="square" rtlCol="0">
            <a:spAutoFit/>
          </a:bodyPr>
          <a:lstStyle/>
          <a:p>
            <a:r>
              <a:rPr lang="en-US" sz="3200" dirty="0" smtClean="0"/>
              <a:t>Who’s cleaning up the mess of the unwanted wood?</a:t>
            </a:r>
            <a:endParaRPr lang="en-U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do you take your turning blanks from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6866" name="Picture 2" descr="C:\Users\user\Desktop\ALL FILES\Power Point Files\Pictures for presentations\100_2089.JPG"/>
          <p:cNvPicPr>
            <a:picLocks noChangeAspect="1" noChangeArrowheads="1"/>
          </p:cNvPicPr>
          <p:nvPr/>
        </p:nvPicPr>
        <p:blipFill>
          <a:blip r:embed="rId2" cstate="print"/>
          <a:srcRect t="6667" b="20000"/>
          <a:stretch>
            <a:fillRect/>
          </a:stretch>
        </p:blipFill>
        <p:spPr bwMode="auto">
          <a:xfrm>
            <a:off x="152400" y="1828800"/>
            <a:ext cx="8728364" cy="4800600"/>
          </a:xfrm>
          <a:prstGeom prst="rect">
            <a:avLst/>
          </a:prstGeom>
          <a:noFill/>
          <a:ln w="38100">
            <a:solidFill>
              <a:schemeClr val="tx1"/>
            </a:solidFill>
          </a:ln>
        </p:spPr>
      </p:pic>
      <p:sp>
        <p:nvSpPr>
          <p:cNvPr id="5" name="Rectangle 4"/>
          <p:cNvSpPr/>
          <p:nvPr/>
        </p:nvSpPr>
        <p:spPr>
          <a:xfrm>
            <a:off x="2438400" y="3200400"/>
            <a:ext cx="1524000" cy="1981200"/>
          </a:xfrm>
          <a:prstGeom prst="rect">
            <a:avLst/>
          </a:prstGeom>
          <a:solidFill>
            <a:schemeClr val="accent1">
              <a:alpha val="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72200" y="3124200"/>
            <a:ext cx="2667000" cy="19812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81000" y="4495800"/>
            <a:ext cx="2057400"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14400" y="2133600"/>
            <a:ext cx="1371600" cy="12954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038600" y="3276600"/>
            <a:ext cx="2057400" cy="1676400"/>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7890" name="Picture 2" descr="C:\Users\user\Desktop\ALL FILES\Power Point Files\Pictures for presentations\100_2090.JPG"/>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3400" cy="3349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0" y="6629400"/>
            <a:ext cx="381000" cy="106363"/>
          </a:xfrm>
        </p:spPr>
        <p:txBody>
          <a:bodyPr>
            <a:normAutofit fontScale="25000" lnSpcReduction="20000"/>
          </a:bodyPr>
          <a:lstStyle/>
          <a:p>
            <a:pPr>
              <a:buNone/>
            </a:pPr>
            <a:r>
              <a:rPr lang="en-US" dirty="0" smtClean="0"/>
              <a:t> </a:t>
            </a:r>
            <a:endParaRPr lang="en-US" dirty="0"/>
          </a:p>
        </p:txBody>
      </p:sp>
      <p:pic>
        <p:nvPicPr>
          <p:cNvPr id="1026" name="Picture 2" descr="C:\Users\user\Desktop\ALL FILES\Power Point Files\Pictures for presentations\100_1942.JPG"/>
          <p:cNvPicPr>
            <a:picLocks noChangeAspect="1" noChangeArrowheads="1"/>
          </p:cNvPicPr>
          <p:nvPr/>
        </p:nvPicPr>
        <p:blipFill>
          <a:blip r:embed="rId2" cstate="print"/>
          <a:srcRect l="8207" b="8815"/>
          <a:stretch>
            <a:fillRect/>
          </a:stretch>
        </p:blipFill>
        <p:spPr bwMode="auto">
          <a:xfrm>
            <a:off x="350859" y="304800"/>
            <a:ext cx="8386741" cy="6248400"/>
          </a:xfrm>
          <a:prstGeom prst="rect">
            <a:avLst/>
          </a:prstGeom>
          <a:noFill/>
        </p:spPr>
      </p:pic>
      <p:cxnSp>
        <p:nvCxnSpPr>
          <p:cNvPr id="6" name="Straight Arrow Connector 5"/>
          <p:cNvCxnSpPr/>
          <p:nvPr/>
        </p:nvCxnSpPr>
        <p:spPr>
          <a:xfrm>
            <a:off x="2209800" y="1219200"/>
            <a:ext cx="4724400" cy="1447800"/>
          </a:xfrm>
          <a:prstGeom prst="straightConnector1">
            <a:avLst/>
          </a:prstGeom>
          <a:ln w="57150">
            <a:solidFill>
              <a:srgbClr val="FF0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33800" y="1981200"/>
            <a:ext cx="2133600" cy="523220"/>
          </a:xfrm>
          <a:prstGeom prst="rect">
            <a:avLst/>
          </a:prstGeom>
          <a:noFill/>
        </p:spPr>
        <p:txBody>
          <a:bodyPr wrap="square" rtlCol="0">
            <a:spAutoFit/>
            <a:scene3d>
              <a:camera prst="orthographicFront">
                <a:rot lat="0" lon="0" rev="20700000"/>
              </a:camera>
              <a:lightRig rig="threePt" dir="t"/>
            </a:scene3d>
          </a:bodyPr>
          <a:lstStyle/>
          <a:p>
            <a:r>
              <a:rPr lang="en-US" sz="2800" b="1" dirty="0" smtClean="0">
                <a:solidFill>
                  <a:srgbClr val="FF0000"/>
                </a:solidFill>
              </a:rPr>
              <a:t>4 foot across</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a:t>
            </a:r>
            <a:r>
              <a:rPr lang="en-US" b="1" u="sng" dirty="0" smtClean="0"/>
              <a:t>BIG</a:t>
            </a:r>
            <a:r>
              <a:rPr lang="en-US" dirty="0" smtClean="0"/>
              <a:t> a piece of wood should you harvest for your turning blanks ???</a:t>
            </a:r>
            <a:endParaRPr lang="en-US" dirty="0"/>
          </a:p>
        </p:txBody>
      </p:sp>
      <p:sp>
        <p:nvSpPr>
          <p:cNvPr id="3" name="Content Placeholder 2"/>
          <p:cNvSpPr>
            <a:spLocks noGrp="1"/>
          </p:cNvSpPr>
          <p:nvPr>
            <p:ph idx="1"/>
          </p:nvPr>
        </p:nvSpPr>
        <p:spPr/>
        <p:txBody>
          <a:bodyPr/>
          <a:lstStyle/>
          <a:p>
            <a:endParaRPr lang="en-US"/>
          </a:p>
        </p:txBody>
      </p:sp>
      <p:pic>
        <p:nvPicPr>
          <p:cNvPr id="38914" name="Picture 2" descr="C:\Users\user\Desktop\ALL FILES\Power Point Files\Pictures for presentations\100_2091.JPG"/>
          <p:cNvPicPr>
            <a:picLocks noChangeAspect="1" noChangeArrowheads="1"/>
          </p:cNvPicPr>
          <p:nvPr/>
        </p:nvPicPr>
        <p:blipFill>
          <a:blip r:embed="rId2" cstate="print"/>
          <a:srcRect t="2667" b="21333"/>
          <a:stretch>
            <a:fillRect/>
          </a:stretch>
        </p:blipFill>
        <p:spPr bwMode="auto">
          <a:xfrm>
            <a:off x="228600" y="1600200"/>
            <a:ext cx="8689474" cy="4953000"/>
          </a:xfrm>
          <a:prstGeom prst="rect">
            <a:avLst/>
          </a:prstGeom>
          <a:noFill/>
        </p:spPr>
      </p:pic>
      <p:sp>
        <p:nvSpPr>
          <p:cNvPr id="5" name="TextBox 4"/>
          <p:cNvSpPr txBox="1"/>
          <p:nvPr/>
        </p:nvSpPr>
        <p:spPr>
          <a:xfrm>
            <a:off x="5410200" y="1676400"/>
            <a:ext cx="3429000" cy="1569660"/>
          </a:xfrm>
          <a:prstGeom prst="rect">
            <a:avLst/>
          </a:prstGeom>
          <a:noFill/>
        </p:spPr>
        <p:txBody>
          <a:bodyPr wrap="square" rtlCol="0">
            <a:spAutoFit/>
          </a:bodyPr>
          <a:lstStyle/>
          <a:p>
            <a:r>
              <a:rPr lang="en-US" sz="3200" b="1" dirty="0" smtClean="0">
                <a:solidFill>
                  <a:srgbClr val="FF0000"/>
                </a:solidFill>
              </a:rPr>
              <a:t>Rotten limb extending into the core of the tree.</a:t>
            </a:r>
            <a:endParaRPr lang="en-US" sz="3200" b="1" dirty="0">
              <a:solidFill>
                <a:srgbClr val="FF0000"/>
              </a:solidFill>
            </a:endParaRPr>
          </a:p>
        </p:txBody>
      </p:sp>
      <p:cxnSp>
        <p:nvCxnSpPr>
          <p:cNvPr id="7" name="Straight Arrow Connector 6"/>
          <p:cNvCxnSpPr/>
          <p:nvPr/>
        </p:nvCxnSpPr>
        <p:spPr>
          <a:xfrm flipH="1">
            <a:off x="5791200" y="3124200"/>
            <a:ext cx="2209800" cy="838200"/>
          </a:xfrm>
          <a:prstGeom prst="straightConnector1">
            <a:avLst/>
          </a:prstGeom>
          <a:ln w="476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3010" name="Picture 2" descr="C:\Users\user\Pictures\2015-10-04\002.jpg"/>
          <p:cNvPicPr>
            <a:picLocks noChangeAspect="1" noChangeArrowheads="1"/>
          </p:cNvPicPr>
          <p:nvPr/>
        </p:nvPicPr>
        <p:blipFill>
          <a:blip r:embed="rId2" cstate="print"/>
          <a:srcRect r="13048"/>
          <a:stretch>
            <a:fillRect/>
          </a:stretch>
        </p:blipFill>
        <p:spPr bwMode="auto">
          <a:xfrm>
            <a:off x="152400" y="228600"/>
            <a:ext cx="4953000" cy="6399662"/>
          </a:xfrm>
          <a:prstGeom prst="rect">
            <a:avLst/>
          </a:prstGeom>
          <a:noFill/>
        </p:spPr>
      </p:pic>
      <p:sp>
        <p:nvSpPr>
          <p:cNvPr id="5" name="TextBox 4"/>
          <p:cNvSpPr txBox="1"/>
          <p:nvPr/>
        </p:nvSpPr>
        <p:spPr>
          <a:xfrm>
            <a:off x="5181600" y="228600"/>
            <a:ext cx="3962400" cy="6186309"/>
          </a:xfrm>
          <a:prstGeom prst="rect">
            <a:avLst/>
          </a:prstGeom>
          <a:noFill/>
        </p:spPr>
        <p:txBody>
          <a:bodyPr wrap="square" rtlCol="0">
            <a:spAutoFit/>
          </a:bodyPr>
          <a:lstStyle/>
          <a:p>
            <a:r>
              <a:rPr lang="en-US" sz="3600" b="1" dirty="0" smtClean="0">
                <a:solidFill>
                  <a:srgbClr val="FF0000"/>
                </a:solidFill>
              </a:rPr>
              <a:t>First Question:  </a:t>
            </a:r>
            <a:r>
              <a:rPr lang="en-US" sz="3600" dirty="0" smtClean="0"/>
              <a:t>What type of turning blank do you want from this tree ???</a:t>
            </a:r>
          </a:p>
          <a:p>
            <a:endParaRPr lang="en-US" sz="3600" dirty="0" smtClean="0"/>
          </a:p>
          <a:p>
            <a:r>
              <a:rPr lang="en-US" sz="3600" b="1" dirty="0" smtClean="0">
                <a:solidFill>
                  <a:srgbClr val="FF0000"/>
                </a:solidFill>
              </a:rPr>
              <a:t>Second Question:  </a:t>
            </a:r>
            <a:r>
              <a:rPr lang="en-US" sz="3600" dirty="0" smtClean="0"/>
              <a:t>What portion of the tree should you harvest your turning blank from ???</a:t>
            </a:r>
            <a:endParaRPr lang="en-US" sz="3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Processing the wood for storage and turning</a:t>
            </a:r>
            <a:endParaRPr lang="en-US" b="1" dirty="0"/>
          </a:p>
        </p:txBody>
      </p:sp>
      <p:sp>
        <p:nvSpPr>
          <p:cNvPr id="3" name="Content Placeholder 2"/>
          <p:cNvSpPr>
            <a:spLocks noGrp="1"/>
          </p:cNvSpPr>
          <p:nvPr>
            <p:ph idx="1"/>
          </p:nvPr>
        </p:nvSpPr>
        <p:spPr>
          <a:xfrm>
            <a:off x="457200" y="5867400"/>
            <a:ext cx="4343400" cy="762000"/>
          </a:xfrm>
        </p:spPr>
        <p:txBody>
          <a:bodyPr/>
          <a:lstStyle/>
          <a:p>
            <a:pPr>
              <a:buNone/>
            </a:pPr>
            <a:r>
              <a:rPr lang="en-US" dirty="0" smtClean="0"/>
              <a:t> 200 lbs. of Pecan wood</a:t>
            </a:r>
            <a:endParaRPr lang="en-US" dirty="0"/>
          </a:p>
        </p:txBody>
      </p:sp>
      <p:pic>
        <p:nvPicPr>
          <p:cNvPr id="32770" name="Picture 2" descr="C:\Users\user\Desktop\ALL FILES\Power Point Files\Pictures for presentations\100_1952.JPG"/>
          <p:cNvPicPr>
            <a:picLocks noChangeAspect="1" noChangeArrowheads="1"/>
          </p:cNvPicPr>
          <p:nvPr/>
        </p:nvPicPr>
        <p:blipFill>
          <a:blip r:embed="rId2" cstate="print"/>
          <a:srcRect l="16000" t="23333" r="14000" b="4667"/>
          <a:stretch>
            <a:fillRect/>
          </a:stretch>
        </p:blipFill>
        <p:spPr bwMode="auto">
          <a:xfrm>
            <a:off x="228600" y="1524000"/>
            <a:ext cx="5334000" cy="4114800"/>
          </a:xfrm>
          <a:prstGeom prst="rect">
            <a:avLst/>
          </a:prstGeom>
          <a:noFill/>
        </p:spPr>
      </p:pic>
      <p:pic>
        <p:nvPicPr>
          <p:cNvPr id="32771" name="Picture 3" descr="C:\Users\user\Desktop\ALL FILES\Power Point Files\Pictures for presentations\100_1953.JPG"/>
          <p:cNvPicPr>
            <a:picLocks noChangeAspect="1" noChangeArrowheads="1"/>
          </p:cNvPicPr>
          <p:nvPr/>
        </p:nvPicPr>
        <p:blipFill>
          <a:blip r:embed="rId3" cstate="print"/>
          <a:srcRect l="28000" t="7333" r="30000" b="3333"/>
          <a:stretch>
            <a:fillRect/>
          </a:stretch>
        </p:blipFill>
        <p:spPr bwMode="auto">
          <a:xfrm>
            <a:off x="5791200" y="1524000"/>
            <a:ext cx="3200400" cy="5105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C:\Users\user\Desktop\ALL FILES\Power Point Files\Pictures for presentations\100_1955.JPG"/>
          <p:cNvPicPr>
            <a:picLocks noGrp="1" noChangeAspect="1" noChangeArrowheads="1"/>
          </p:cNvPicPr>
          <p:nvPr>
            <p:ph idx="1"/>
          </p:nvPr>
        </p:nvPicPr>
        <p:blipFill>
          <a:blip r:embed="rId2" cstate="print"/>
          <a:srcRect l="1705" b="2273"/>
          <a:stretch>
            <a:fillRect/>
          </a:stretch>
        </p:blipFill>
        <p:spPr bwMode="auto">
          <a:xfrm>
            <a:off x="228600" y="152400"/>
            <a:ext cx="8788400" cy="6553200"/>
          </a:xfrm>
          <a:prstGeom prst="rect">
            <a:avLst/>
          </a:prstGeom>
          <a:noFill/>
        </p:spPr>
      </p:pic>
      <p:sp>
        <p:nvSpPr>
          <p:cNvPr id="4" name="TextBox 3"/>
          <p:cNvSpPr txBox="1"/>
          <p:nvPr/>
        </p:nvSpPr>
        <p:spPr>
          <a:xfrm>
            <a:off x="457200" y="2514600"/>
            <a:ext cx="2286000" cy="523220"/>
          </a:xfrm>
          <a:prstGeom prst="rect">
            <a:avLst/>
          </a:prstGeom>
          <a:noFill/>
        </p:spPr>
        <p:txBody>
          <a:bodyPr wrap="square" rtlCol="0">
            <a:spAutoFit/>
          </a:bodyPr>
          <a:lstStyle/>
          <a:p>
            <a:r>
              <a:rPr lang="en-US" sz="2800" b="1" dirty="0" smtClean="0">
                <a:solidFill>
                  <a:srgbClr val="FF0000"/>
                </a:solidFill>
              </a:rPr>
              <a:t>Crotch Figure </a:t>
            </a:r>
            <a:endParaRPr lang="en-US" sz="2800" b="1" dirty="0">
              <a:solidFill>
                <a:srgbClr val="FF0000"/>
              </a:solidFill>
            </a:endParaRPr>
          </a:p>
        </p:txBody>
      </p:sp>
      <p:cxnSp>
        <p:nvCxnSpPr>
          <p:cNvPr id="6" name="Straight Arrow Connector 5"/>
          <p:cNvCxnSpPr/>
          <p:nvPr/>
        </p:nvCxnSpPr>
        <p:spPr>
          <a:xfrm>
            <a:off x="2590800" y="2819400"/>
            <a:ext cx="1981200" cy="1676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590800" y="2438400"/>
            <a:ext cx="19050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sz="4000" dirty="0" smtClean="0">
                <a:solidFill>
                  <a:srgbClr val="FF0000"/>
                </a:solidFill>
              </a:rPr>
              <a:t>Four ways to obtain green wood for turning:</a:t>
            </a:r>
            <a:r>
              <a:rPr lang="en-US" dirty="0" smtClean="0">
                <a:solidFill>
                  <a:srgbClr val="FF0000"/>
                </a:solidFill>
              </a:rPr>
              <a:t/>
            </a:r>
            <a:br>
              <a:rPr lang="en-US" dirty="0" smtClean="0">
                <a:solidFill>
                  <a:srgbClr val="FF0000"/>
                </a:solidFill>
              </a:rPr>
            </a:br>
            <a:endParaRPr lang="en-US" dirty="0"/>
          </a:p>
        </p:txBody>
      </p:sp>
      <p:sp>
        <p:nvSpPr>
          <p:cNvPr id="3" name="Content Placeholder 2"/>
          <p:cNvSpPr>
            <a:spLocks noGrp="1"/>
          </p:cNvSpPr>
          <p:nvPr>
            <p:ph idx="1"/>
          </p:nvPr>
        </p:nvSpPr>
        <p:spPr>
          <a:xfrm>
            <a:off x="457200" y="1600201"/>
            <a:ext cx="2209800" cy="1143000"/>
          </a:xfrm>
        </p:spPr>
        <p:txBody>
          <a:bodyPr>
            <a:normAutofit fontScale="70000" lnSpcReduction="20000"/>
          </a:bodyPr>
          <a:lstStyle/>
          <a:p>
            <a:pPr>
              <a:buNone/>
            </a:pPr>
            <a:r>
              <a:rPr lang="en-US" dirty="0" smtClean="0">
                <a:solidFill>
                  <a:srgbClr val="00B0F0"/>
                </a:solidFill>
              </a:rPr>
              <a:t>Find trees already cut down by other people.</a:t>
            </a:r>
          </a:p>
          <a:p>
            <a:endParaRPr lang="en-US" dirty="0"/>
          </a:p>
        </p:txBody>
      </p:sp>
      <p:pic>
        <p:nvPicPr>
          <p:cNvPr id="4098" name="Picture 2" descr="C:\Users\user\Desktop\ALL FILES\Power Point Files\Pictures for presentations\100_2093.JPG"/>
          <p:cNvPicPr>
            <a:picLocks noChangeAspect="1" noChangeArrowheads="1"/>
          </p:cNvPicPr>
          <p:nvPr/>
        </p:nvPicPr>
        <p:blipFill>
          <a:blip r:embed="rId2" cstate="print"/>
          <a:srcRect t="8667" b="19333"/>
          <a:stretch>
            <a:fillRect/>
          </a:stretch>
        </p:blipFill>
        <p:spPr bwMode="auto">
          <a:xfrm>
            <a:off x="1752600" y="2855976"/>
            <a:ext cx="6705600" cy="362102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p>
          <a:p>
            <a:pPr>
              <a:buNone/>
            </a:pPr>
            <a:r>
              <a:rPr lang="en-US" dirty="0" smtClean="0"/>
              <a:t> </a:t>
            </a:r>
            <a:endParaRPr lang="en-US" dirty="0"/>
          </a:p>
        </p:txBody>
      </p:sp>
      <p:pic>
        <p:nvPicPr>
          <p:cNvPr id="34818" name="Picture 2" descr="C:\Users\user\Desktop\ALL FILES\Power Point Files\Pictures for presentations\100_1957.JPG"/>
          <p:cNvPicPr>
            <a:picLocks noChangeAspect="1" noChangeArrowheads="1"/>
          </p:cNvPicPr>
          <p:nvPr/>
        </p:nvPicPr>
        <p:blipFill>
          <a:blip r:embed="rId2" cstate="print"/>
          <a:srcRect l="8000" r="11000" b="6000"/>
          <a:stretch>
            <a:fillRect/>
          </a:stretch>
        </p:blipFill>
        <p:spPr bwMode="auto">
          <a:xfrm>
            <a:off x="762000" y="76200"/>
            <a:ext cx="7620000" cy="663222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5842" name="Picture 2" descr="C:\Users\user\Desktop\ALL FILES\Power Point Files\Pictures for presentations\100_1959.JPG"/>
          <p:cNvPicPr>
            <a:picLocks noChangeAspect="1" noChangeArrowheads="1"/>
          </p:cNvPicPr>
          <p:nvPr/>
        </p:nvPicPr>
        <p:blipFill>
          <a:blip r:embed="rId2" cstate="print"/>
          <a:srcRect l="6000" t="8667" r="10000" b="6000"/>
          <a:stretch>
            <a:fillRect/>
          </a:stretch>
        </p:blipFill>
        <p:spPr bwMode="auto">
          <a:xfrm>
            <a:off x="219075" y="152400"/>
            <a:ext cx="8667750" cy="6603999"/>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b="1" dirty="0" smtClean="0"/>
              <a:t>Processing the wood for storage and turning</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0962" name="Picture 2" descr="C:\Users\user\Desktop\ALL FILES\Power Point Files\Pictures for presentations\100_2004.JPG"/>
          <p:cNvPicPr>
            <a:picLocks noChangeAspect="1" noChangeArrowheads="1"/>
          </p:cNvPicPr>
          <p:nvPr/>
        </p:nvPicPr>
        <p:blipFill>
          <a:blip r:embed="rId2" cstate="print"/>
          <a:srcRect l="27428" t="27162" b="10667"/>
          <a:stretch>
            <a:fillRect/>
          </a:stretch>
        </p:blipFill>
        <p:spPr bwMode="auto">
          <a:xfrm>
            <a:off x="457200" y="1447800"/>
            <a:ext cx="8183096" cy="52578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Processing wood for turning and storage</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1987" name="Picture 3" descr="C:\Users\user\Desktop\ALL FILES\Power Point Files\Pictures for presentations\100_2011.JPG"/>
          <p:cNvPicPr>
            <a:picLocks noChangeAspect="1" noChangeArrowheads="1"/>
          </p:cNvPicPr>
          <p:nvPr/>
        </p:nvPicPr>
        <p:blipFill>
          <a:blip r:embed="rId2" cstate="print"/>
          <a:srcRect l="32000" r="27000" b="20667"/>
          <a:stretch>
            <a:fillRect/>
          </a:stretch>
        </p:blipFill>
        <p:spPr bwMode="auto">
          <a:xfrm>
            <a:off x="5638800" y="1447800"/>
            <a:ext cx="3124200" cy="4533900"/>
          </a:xfrm>
          <a:prstGeom prst="rect">
            <a:avLst/>
          </a:prstGeom>
          <a:noFill/>
        </p:spPr>
      </p:pic>
      <p:pic>
        <p:nvPicPr>
          <p:cNvPr id="41986" name="Picture 2" descr="C:\Users\user\Desktop\ALL FILES\Power Point Files\Pictures for presentations\100_2010.JPG"/>
          <p:cNvPicPr>
            <a:picLocks noChangeAspect="1" noChangeArrowheads="1"/>
          </p:cNvPicPr>
          <p:nvPr/>
        </p:nvPicPr>
        <p:blipFill>
          <a:blip r:embed="rId3" cstate="print"/>
          <a:srcRect l="16000" t="14000" r="17000" b="15333"/>
          <a:stretch>
            <a:fillRect/>
          </a:stretch>
        </p:blipFill>
        <p:spPr bwMode="auto">
          <a:xfrm>
            <a:off x="457200" y="1447800"/>
            <a:ext cx="5105400" cy="40386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533400" y="990600"/>
            <a:ext cx="8229600" cy="4525963"/>
          </a:xfrm>
        </p:spPr>
        <p:txBody>
          <a:bodyPr>
            <a:normAutofit fontScale="92500"/>
          </a:bodyPr>
          <a:lstStyle/>
          <a:p>
            <a:pPr>
              <a:buNone/>
            </a:pPr>
            <a:r>
              <a:rPr lang="en-US" sz="4400" dirty="0" smtClean="0"/>
              <a:t>The </a:t>
            </a:r>
            <a:r>
              <a:rPr lang="en-US" sz="4400" dirty="0" err="1" smtClean="0"/>
              <a:t>proceding</a:t>
            </a:r>
            <a:r>
              <a:rPr lang="en-US" sz="4400" dirty="0" smtClean="0"/>
              <a:t> slides dealt with processing green wood for </a:t>
            </a:r>
            <a:r>
              <a:rPr lang="en-US" sz="4400" u="sng" dirty="0" smtClean="0"/>
              <a:t>bowl</a:t>
            </a:r>
            <a:r>
              <a:rPr lang="en-US" sz="4400" dirty="0" smtClean="0"/>
              <a:t> blanks. </a:t>
            </a:r>
          </a:p>
          <a:p>
            <a:pPr>
              <a:buNone/>
            </a:pPr>
            <a:endParaRPr lang="en-US" sz="4400" dirty="0" smtClean="0"/>
          </a:p>
          <a:p>
            <a:pPr>
              <a:buNone/>
            </a:pPr>
            <a:r>
              <a:rPr lang="en-US" sz="4400" dirty="0" smtClean="0"/>
              <a:t>How would you process turning blanks for making a round vase ???</a:t>
            </a:r>
            <a:endParaRPr lang="en-US" sz="4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01000" y="5105400"/>
            <a:ext cx="685800" cy="1020763"/>
          </a:xfrm>
        </p:spPr>
        <p:txBody>
          <a:bodyPr/>
          <a:lstStyle/>
          <a:p>
            <a:pPr>
              <a:buNone/>
            </a:pPr>
            <a:r>
              <a:rPr lang="en-US" dirty="0" smtClean="0"/>
              <a:t> </a:t>
            </a:r>
            <a:endParaRPr lang="en-US" dirty="0"/>
          </a:p>
        </p:txBody>
      </p:sp>
      <p:pic>
        <p:nvPicPr>
          <p:cNvPr id="8194" name="Picture 2" descr="C:\Users\user\Desktop\ALL FILES\Power Point Files\Pictures for presentations\IMG_20150305_171844989.jpg"/>
          <p:cNvPicPr>
            <a:picLocks noChangeAspect="1" noChangeArrowheads="1"/>
          </p:cNvPicPr>
          <p:nvPr/>
        </p:nvPicPr>
        <p:blipFill>
          <a:blip r:embed="rId2" cstate="print"/>
          <a:srcRect l="1310" t="27212" r="5306" b="23132"/>
          <a:stretch>
            <a:fillRect/>
          </a:stretch>
        </p:blipFill>
        <p:spPr bwMode="auto">
          <a:xfrm>
            <a:off x="2743200" y="829866"/>
            <a:ext cx="6248399" cy="5906690"/>
          </a:xfrm>
          <a:prstGeom prst="rect">
            <a:avLst/>
          </a:prstGeom>
          <a:noFill/>
        </p:spPr>
      </p:pic>
      <p:sp>
        <p:nvSpPr>
          <p:cNvPr id="2" name="Title 1"/>
          <p:cNvSpPr>
            <a:spLocks noGrp="1"/>
          </p:cNvSpPr>
          <p:nvPr>
            <p:ph type="title"/>
          </p:nvPr>
        </p:nvSpPr>
        <p:spPr>
          <a:xfrm>
            <a:off x="152400" y="152400"/>
            <a:ext cx="2438400" cy="3048000"/>
          </a:xfrm>
          <a:solidFill>
            <a:srgbClr val="FFFF00"/>
          </a:solidFill>
        </p:spPr>
        <p:txBody>
          <a:bodyPr/>
          <a:lstStyle/>
          <a:p>
            <a:r>
              <a:rPr lang="en-US" dirty="0" smtClean="0"/>
              <a:t>Preparing wood blanks for turning</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ALL FILES\Power Point Files\Pictures for presentations\100_2015.JPG"/>
          <p:cNvPicPr>
            <a:picLocks noChangeAspect="1" noChangeArrowheads="1"/>
          </p:cNvPicPr>
          <p:nvPr/>
        </p:nvPicPr>
        <p:blipFill>
          <a:blip r:embed="rId2" cstate="print"/>
          <a:srcRect l="23000" t="16667" r="22000"/>
          <a:stretch>
            <a:fillRect/>
          </a:stretch>
        </p:blipFill>
        <p:spPr bwMode="auto">
          <a:xfrm>
            <a:off x="228600" y="1981200"/>
            <a:ext cx="4191000" cy="4762500"/>
          </a:xfrm>
          <a:prstGeom prst="rect">
            <a:avLst/>
          </a:prstGeom>
          <a:noFill/>
        </p:spPr>
      </p:pic>
      <p:sp>
        <p:nvSpPr>
          <p:cNvPr id="2" name="Title 1"/>
          <p:cNvSpPr>
            <a:spLocks noGrp="1"/>
          </p:cNvSpPr>
          <p:nvPr>
            <p:ph type="title"/>
          </p:nvPr>
        </p:nvSpPr>
        <p:spPr>
          <a:xfrm>
            <a:off x="457200" y="152400"/>
            <a:ext cx="8229600" cy="1020762"/>
          </a:xfrm>
        </p:spPr>
        <p:txBody>
          <a:bodyPr>
            <a:normAutofit/>
          </a:bodyPr>
          <a:lstStyle/>
          <a:p>
            <a:r>
              <a:rPr lang="en-US" dirty="0" smtClean="0"/>
              <a:t>Preparing wood blanks for turning</a:t>
            </a:r>
            <a:endParaRPr lang="en-US" dirty="0"/>
          </a:p>
        </p:txBody>
      </p:sp>
      <p:pic>
        <p:nvPicPr>
          <p:cNvPr id="6147" name="Picture 3" descr="C:\Users\user\Desktop\ALL FILES\Power Point Files\Pictures for presentations\100_2024.JPG"/>
          <p:cNvPicPr>
            <a:picLocks noGrp="1" noChangeAspect="1" noChangeArrowheads="1"/>
          </p:cNvPicPr>
          <p:nvPr>
            <p:ph idx="1"/>
          </p:nvPr>
        </p:nvPicPr>
        <p:blipFill>
          <a:blip r:embed="rId3" cstate="print"/>
          <a:srcRect l="31435" r="18588" b="29465"/>
          <a:stretch>
            <a:fillRect/>
          </a:stretch>
        </p:blipFill>
        <p:spPr bwMode="auto">
          <a:xfrm>
            <a:off x="4495800" y="2003898"/>
            <a:ext cx="4495800" cy="4758852"/>
          </a:xfrm>
          <a:prstGeom prst="rect">
            <a:avLst/>
          </a:prstGeom>
          <a:noFill/>
        </p:spPr>
      </p:pic>
      <p:sp>
        <p:nvSpPr>
          <p:cNvPr id="6" name="TextBox 5"/>
          <p:cNvSpPr txBox="1"/>
          <p:nvPr/>
        </p:nvSpPr>
        <p:spPr>
          <a:xfrm>
            <a:off x="5334000" y="6019800"/>
            <a:ext cx="3048000" cy="646331"/>
          </a:xfrm>
          <a:prstGeom prst="rect">
            <a:avLst/>
          </a:prstGeom>
          <a:noFill/>
        </p:spPr>
        <p:txBody>
          <a:bodyPr wrap="square" rtlCol="0">
            <a:spAutoFit/>
          </a:bodyPr>
          <a:lstStyle/>
          <a:p>
            <a:r>
              <a:rPr lang="en-US" sz="3600" b="1" dirty="0" smtClean="0">
                <a:solidFill>
                  <a:srgbClr val="00B0F0"/>
                </a:solidFill>
              </a:rPr>
              <a:t>Spalted Pecan</a:t>
            </a:r>
            <a:endParaRPr lang="en-US" sz="3600" b="1" dirty="0">
              <a:solidFill>
                <a:srgbClr val="00B0F0"/>
              </a:solidFill>
            </a:endParaRPr>
          </a:p>
        </p:txBody>
      </p:sp>
      <p:sp>
        <p:nvSpPr>
          <p:cNvPr id="7" name="TextBox 6"/>
          <p:cNvSpPr txBox="1"/>
          <p:nvPr/>
        </p:nvSpPr>
        <p:spPr>
          <a:xfrm>
            <a:off x="228600" y="1143000"/>
            <a:ext cx="4191000" cy="1077218"/>
          </a:xfrm>
          <a:prstGeom prst="rect">
            <a:avLst/>
          </a:prstGeom>
          <a:solidFill>
            <a:srgbClr val="FFC000"/>
          </a:solidFill>
          <a:ln>
            <a:solidFill>
              <a:schemeClr val="accent1"/>
            </a:solidFill>
          </a:ln>
        </p:spPr>
        <p:txBody>
          <a:bodyPr wrap="square" rtlCol="0">
            <a:spAutoFit/>
          </a:bodyPr>
          <a:lstStyle/>
          <a:p>
            <a:r>
              <a:rPr lang="en-US" sz="3200" b="1" dirty="0" smtClean="0">
                <a:solidFill>
                  <a:srgbClr val="00B0F0"/>
                </a:solidFill>
              </a:rPr>
              <a:t>Saving the best Spalted wood</a:t>
            </a:r>
            <a:endParaRPr lang="en-US" sz="3200" b="1" dirty="0">
              <a:solidFill>
                <a:srgbClr val="00B0F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219200"/>
          </a:xfrm>
        </p:spPr>
        <p:txBody>
          <a:bodyPr>
            <a:normAutofit fontScale="90000"/>
          </a:bodyPr>
          <a:lstStyle/>
          <a:p>
            <a:r>
              <a:rPr lang="en-US" dirty="0" smtClean="0"/>
              <a:t>Preparing wood blanks for a circle turning jig</a:t>
            </a:r>
            <a:endParaRPr lang="en-US" dirty="0"/>
          </a:p>
        </p:txBody>
      </p:sp>
      <p:sp>
        <p:nvSpPr>
          <p:cNvPr id="3" name="Content Placeholder 2"/>
          <p:cNvSpPr>
            <a:spLocks noGrp="1"/>
          </p:cNvSpPr>
          <p:nvPr>
            <p:ph idx="1"/>
          </p:nvPr>
        </p:nvSpPr>
        <p:spPr>
          <a:xfrm>
            <a:off x="0" y="6629400"/>
            <a:ext cx="381000" cy="228600"/>
          </a:xfrm>
        </p:spPr>
        <p:txBody>
          <a:bodyPr>
            <a:normAutofit fontScale="32500" lnSpcReduction="20000"/>
          </a:bodyPr>
          <a:lstStyle/>
          <a:p>
            <a:pPr>
              <a:buNone/>
            </a:pPr>
            <a:r>
              <a:rPr lang="en-US" dirty="0" smtClean="0"/>
              <a:t> </a:t>
            </a:r>
            <a:endParaRPr lang="en-US" dirty="0"/>
          </a:p>
        </p:txBody>
      </p:sp>
      <p:pic>
        <p:nvPicPr>
          <p:cNvPr id="7171" name="Picture 3" descr="C:\Users\user\Desktop\ALL FILES\Power Point Files\Pictures for presentations\100_2019.JPG"/>
          <p:cNvPicPr>
            <a:picLocks noChangeAspect="1" noChangeArrowheads="1"/>
          </p:cNvPicPr>
          <p:nvPr/>
        </p:nvPicPr>
        <p:blipFill>
          <a:blip r:embed="rId2" cstate="print"/>
          <a:srcRect l="26826" t="14000" r="18734"/>
          <a:stretch>
            <a:fillRect/>
          </a:stretch>
        </p:blipFill>
        <p:spPr bwMode="auto">
          <a:xfrm>
            <a:off x="5486400" y="2514600"/>
            <a:ext cx="3505200" cy="4152900"/>
          </a:xfrm>
          <a:prstGeom prst="rect">
            <a:avLst/>
          </a:prstGeom>
          <a:noFill/>
        </p:spPr>
      </p:pic>
      <p:pic>
        <p:nvPicPr>
          <p:cNvPr id="7170" name="Picture 2" descr="C:\Users\user\Desktop\ALL FILES\Power Point Files\Pictures for presentations\100_2018.JPG"/>
          <p:cNvPicPr>
            <a:picLocks noChangeAspect="1" noChangeArrowheads="1"/>
          </p:cNvPicPr>
          <p:nvPr/>
        </p:nvPicPr>
        <p:blipFill>
          <a:blip r:embed="rId3" cstate="print"/>
          <a:srcRect l="15000" t="12667" r="15000" b="6000"/>
          <a:stretch>
            <a:fillRect/>
          </a:stretch>
        </p:blipFill>
        <p:spPr bwMode="auto">
          <a:xfrm>
            <a:off x="152400" y="2123803"/>
            <a:ext cx="5257800" cy="4581797"/>
          </a:xfrm>
          <a:prstGeom prst="rect">
            <a:avLst/>
          </a:prstGeom>
          <a:noFill/>
        </p:spPr>
      </p:pic>
      <p:sp>
        <p:nvSpPr>
          <p:cNvPr id="6" name="TextBox 5"/>
          <p:cNvSpPr txBox="1"/>
          <p:nvPr/>
        </p:nvSpPr>
        <p:spPr>
          <a:xfrm>
            <a:off x="1143000" y="1447800"/>
            <a:ext cx="3200400" cy="646331"/>
          </a:xfrm>
          <a:prstGeom prst="rect">
            <a:avLst/>
          </a:prstGeom>
          <a:noFill/>
        </p:spPr>
        <p:txBody>
          <a:bodyPr wrap="square" rtlCol="0">
            <a:spAutoFit/>
          </a:bodyPr>
          <a:lstStyle/>
          <a:p>
            <a:r>
              <a:rPr lang="en-US" sz="3600" b="1" dirty="0" smtClean="0">
                <a:solidFill>
                  <a:srgbClr val="0070C0"/>
                </a:solidFill>
              </a:rPr>
              <a:t>Find the center</a:t>
            </a:r>
            <a:endParaRPr lang="en-US" sz="3600" b="1" dirty="0">
              <a:solidFill>
                <a:srgbClr val="0070C0"/>
              </a:solidFill>
            </a:endParaRPr>
          </a:p>
        </p:txBody>
      </p:sp>
      <p:sp>
        <p:nvSpPr>
          <p:cNvPr id="7" name="TextBox 6"/>
          <p:cNvSpPr txBox="1"/>
          <p:nvPr/>
        </p:nvSpPr>
        <p:spPr>
          <a:xfrm>
            <a:off x="5562600" y="1295400"/>
            <a:ext cx="3352800" cy="1138773"/>
          </a:xfrm>
          <a:prstGeom prst="rect">
            <a:avLst/>
          </a:prstGeom>
          <a:noFill/>
        </p:spPr>
        <p:txBody>
          <a:bodyPr wrap="square" rtlCol="0">
            <a:spAutoFit/>
          </a:bodyPr>
          <a:lstStyle/>
          <a:p>
            <a:r>
              <a:rPr lang="en-US" sz="3600" b="1" dirty="0" smtClean="0">
                <a:solidFill>
                  <a:srgbClr val="FF0000"/>
                </a:solidFill>
              </a:rPr>
              <a:t>Drill a 3/8” hole </a:t>
            </a:r>
          </a:p>
          <a:p>
            <a:r>
              <a:rPr lang="en-US" sz="3200" b="1" dirty="0" smtClean="0">
                <a:solidFill>
                  <a:srgbClr val="FF0000"/>
                </a:solidFill>
              </a:rPr>
              <a:t>1” deep</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ALL FILES\Power Point Files\Pictures for presentations\batch one\100_2162.JPG"/>
          <p:cNvPicPr>
            <a:picLocks noChangeAspect="1" noChangeArrowheads="1"/>
          </p:cNvPicPr>
          <p:nvPr/>
        </p:nvPicPr>
        <p:blipFill>
          <a:blip r:embed="rId2" cstate="print"/>
          <a:srcRect l="23000" t="18000" r="27000" b="24667"/>
          <a:stretch>
            <a:fillRect/>
          </a:stretch>
        </p:blipFill>
        <p:spPr bwMode="auto">
          <a:xfrm>
            <a:off x="152400" y="4343400"/>
            <a:ext cx="2743200" cy="2359152"/>
          </a:xfrm>
          <a:prstGeom prst="rect">
            <a:avLst/>
          </a:prstGeom>
          <a:noFill/>
        </p:spPr>
      </p:pic>
      <p:pic>
        <p:nvPicPr>
          <p:cNvPr id="9218" name="Picture 2" descr="C:\Users\user\Desktop\ALL FILES\Power Point Files\Pictures for presentations\100_2022.JPG"/>
          <p:cNvPicPr>
            <a:picLocks noChangeAspect="1" noChangeArrowheads="1"/>
          </p:cNvPicPr>
          <p:nvPr/>
        </p:nvPicPr>
        <p:blipFill>
          <a:blip r:embed="rId3" cstate="print"/>
          <a:srcRect l="17000" r="19833" b="39655"/>
          <a:stretch>
            <a:fillRect/>
          </a:stretch>
        </p:blipFill>
        <p:spPr bwMode="auto">
          <a:xfrm>
            <a:off x="3429000" y="2667000"/>
            <a:ext cx="5530174" cy="3962400"/>
          </a:xfrm>
          <a:prstGeom prst="rect">
            <a:avLst/>
          </a:prstGeom>
          <a:noFill/>
        </p:spPr>
      </p:pic>
      <p:sp>
        <p:nvSpPr>
          <p:cNvPr id="2" name="Title 1"/>
          <p:cNvSpPr>
            <a:spLocks noGrp="1"/>
          </p:cNvSpPr>
          <p:nvPr>
            <p:ph type="title"/>
          </p:nvPr>
        </p:nvSpPr>
        <p:spPr>
          <a:xfrm>
            <a:off x="4038600" y="152400"/>
            <a:ext cx="5105400" cy="1066800"/>
          </a:xfrm>
        </p:spPr>
        <p:txBody>
          <a:bodyPr>
            <a:normAutofit fontScale="90000"/>
          </a:bodyPr>
          <a:lstStyle/>
          <a:p>
            <a:r>
              <a:rPr lang="en-US" dirty="0" smtClean="0"/>
              <a:t>Preparing wood blanks for a circle turning jig</a:t>
            </a:r>
            <a:endParaRPr lang="en-US" dirty="0"/>
          </a:p>
        </p:txBody>
      </p:sp>
      <p:sp>
        <p:nvSpPr>
          <p:cNvPr id="3" name="Content Placeholder 2"/>
          <p:cNvSpPr>
            <a:spLocks noGrp="1"/>
          </p:cNvSpPr>
          <p:nvPr>
            <p:ph idx="1"/>
          </p:nvPr>
        </p:nvSpPr>
        <p:spPr>
          <a:xfrm>
            <a:off x="0" y="6477000"/>
            <a:ext cx="457200" cy="381000"/>
          </a:xfrm>
        </p:spPr>
        <p:txBody>
          <a:bodyPr>
            <a:normAutofit fontScale="70000" lnSpcReduction="20000"/>
          </a:bodyPr>
          <a:lstStyle/>
          <a:p>
            <a:pPr>
              <a:buNone/>
            </a:pPr>
            <a:r>
              <a:rPr lang="en-US" dirty="0" smtClean="0"/>
              <a:t> </a:t>
            </a:r>
          </a:p>
          <a:p>
            <a:pPr>
              <a:buNone/>
            </a:pPr>
            <a:endParaRPr lang="en-US" dirty="0"/>
          </a:p>
        </p:txBody>
      </p:sp>
      <p:pic>
        <p:nvPicPr>
          <p:cNvPr id="9219" name="Picture 3" descr="C:\Users\user\Desktop\ALL FILES\Power Point Files\Pictures for presentations\100_2028.JPG"/>
          <p:cNvPicPr>
            <a:picLocks noChangeAspect="1" noChangeArrowheads="1"/>
          </p:cNvPicPr>
          <p:nvPr/>
        </p:nvPicPr>
        <p:blipFill>
          <a:blip r:embed="rId4" cstate="print"/>
          <a:srcRect l="26614" t="22378" r="21737" b="12070"/>
          <a:stretch>
            <a:fillRect/>
          </a:stretch>
        </p:blipFill>
        <p:spPr bwMode="auto">
          <a:xfrm>
            <a:off x="152400" y="152400"/>
            <a:ext cx="3849974" cy="4114800"/>
          </a:xfrm>
          <a:prstGeom prst="rect">
            <a:avLst/>
          </a:prstGeom>
          <a:noFill/>
        </p:spPr>
      </p:pic>
      <p:sp>
        <p:nvSpPr>
          <p:cNvPr id="7" name="TextBox 6"/>
          <p:cNvSpPr txBox="1"/>
          <p:nvPr/>
        </p:nvSpPr>
        <p:spPr>
          <a:xfrm>
            <a:off x="4191000" y="1600200"/>
            <a:ext cx="4800600" cy="954107"/>
          </a:xfrm>
          <a:prstGeom prst="rect">
            <a:avLst/>
          </a:prstGeom>
          <a:noFill/>
        </p:spPr>
        <p:txBody>
          <a:bodyPr wrap="square" rtlCol="0">
            <a:spAutoFit/>
          </a:bodyPr>
          <a:lstStyle/>
          <a:p>
            <a:r>
              <a:rPr lang="en-US" sz="2800" b="1" dirty="0" smtClean="0">
                <a:solidFill>
                  <a:srgbClr val="FF0000"/>
                </a:solidFill>
              </a:rPr>
              <a:t>¼” Cap screw with a 3/8” head</a:t>
            </a:r>
          </a:p>
          <a:p>
            <a:r>
              <a:rPr lang="en-US" sz="2800" b="1" dirty="0" smtClean="0">
                <a:solidFill>
                  <a:srgbClr val="FF0000"/>
                </a:solidFill>
              </a:rPr>
              <a:t>3/8” Screw chuck</a:t>
            </a:r>
            <a:endParaRPr lang="en-US" sz="2800" b="1" dirty="0">
              <a:solidFill>
                <a:srgbClr val="FF0000"/>
              </a:solidFill>
            </a:endParaRPr>
          </a:p>
        </p:txBody>
      </p:sp>
      <p:cxnSp>
        <p:nvCxnSpPr>
          <p:cNvPr id="9" name="Straight Arrow Connector 8"/>
          <p:cNvCxnSpPr/>
          <p:nvPr/>
        </p:nvCxnSpPr>
        <p:spPr>
          <a:xfrm flipH="1">
            <a:off x="6248400" y="2133600"/>
            <a:ext cx="1295400" cy="3200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590800" y="2514600"/>
            <a:ext cx="1981200" cy="29718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smtClean="0"/>
              <a:t>Preparing wood blanks for turning</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9457" name="Picture 1" descr="C:\Users\user\Desktop\ALL FILES\Power Point Files\Pictures for presentations\100_2120.JPG"/>
          <p:cNvPicPr>
            <a:picLocks noChangeAspect="1" noChangeArrowheads="1"/>
          </p:cNvPicPr>
          <p:nvPr/>
        </p:nvPicPr>
        <p:blipFill>
          <a:blip r:embed="rId2" cstate="print"/>
          <a:srcRect l="13000" t="9333" r="6000" b="16000"/>
          <a:stretch>
            <a:fillRect/>
          </a:stretch>
        </p:blipFill>
        <p:spPr bwMode="auto">
          <a:xfrm>
            <a:off x="457200" y="914400"/>
            <a:ext cx="8153400" cy="563691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sz="4000" dirty="0" smtClean="0">
                <a:solidFill>
                  <a:srgbClr val="FF0000"/>
                </a:solidFill>
              </a:rPr>
              <a:t>Four ways to obtain green wood for turning:</a:t>
            </a:r>
            <a:r>
              <a:rPr lang="en-US" dirty="0" smtClean="0">
                <a:solidFill>
                  <a:srgbClr val="FF0000"/>
                </a:solidFill>
              </a:rPr>
              <a:t/>
            </a:r>
            <a:br>
              <a:rPr lang="en-US" dirty="0" smtClean="0">
                <a:solidFill>
                  <a:srgbClr val="FF0000"/>
                </a:solidFill>
              </a:rPr>
            </a:br>
            <a:endParaRPr lang="en-US" dirty="0"/>
          </a:p>
        </p:txBody>
      </p:sp>
      <p:sp>
        <p:nvSpPr>
          <p:cNvPr id="3" name="Content Placeholder 2"/>
          <p:cNvSpPr>
            <a:spLocks noGrp="1"/>
          </p:cNvSpPr>
          <p:nvPr>
            <p:ph idx="1"/>
          </p:nvPr>
        </p:nvSpPr>
        <p:spPr>
          <a:xfrm>
            <a:off x="0" y="1447800"/>
            <a:ext cx="2133600" cy="3352800"/>
          </a:xfrm>
        </p:spPr>
        <p:txBody>
          <a:bodyPr>
            <a:normAutofit fontScale="92500"/>
          </a:bodyPr>
          <a:lstStyle/>
          <a:p>
            <a:pPr>
              <a:buNone/>
            </a:pPr>
            <a:r>
              <a:rPr lang="en-US" dirty="0" smtClean="0">
                <a:solidFill>
                  <a:srgbClr val="00B0F0"/>
                </a:solidFill>
              </a:rPr>
              <a:t>    Have a friend give you green wood they have obtained.</a:t>
            </a:r>
          </a:p>
          <a:p>
            <a:endParaRPr lang="en-US" dirty="0"/>
          </a:p>
        </p:txBody>
      </p:sp>
      <p:pic>
        <p:nvPicPr>
          <p:cNvPr id="1026" name="Picture 2" descr="C:\Users\user\Desktop\ALL FILES\Power Point Files\Pictures for presentations\IMG_20150710_092508746.jpg"/>
          <p:cNvPicPr>
            <a:picLocks noChangeAspect="1" noChangeArrowheads="1"/>
          </p:cNvPicPr>
          <p:nvPr/>
        </p:nvPicPr>
        <p:blipFill>
          <a:blip r:embed="rId2" cstate="print"/>
          <a:srcRect l="10084" t="10364" r="25210"/>
          <a:stretch>
            <a:fillRect/>
          </a:stretch>
        </p:blipFill>
        <p:spPr bwMode="auto">
          <a:xfrm>
            <a:off x="2200910" y="1447800"/>
            <a:ext cx="6943090" cy="54102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Spalting green wood in a Fungi Farm to enhance its beauty</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4035" name="Picture 3" descr="C:\Users\user\Desktop\ALL FILES\Power Point Files\Pictures for presentations\100_2059.JPG"/>
          <p:cNvPicPr>
            <a:picLocks noChangeAspect="1" noChangeArrowheads="1"/>
          </p:cNvPicPr>
          <p:nvPr/>
        </p:nvPicPr>
        <p:blipFill>
          <a:blip r:embed="rId2" cstate="print"/>
          <a:srcRect l="4878" r="4878"/>
          <a:stretch>
            <a:fillRect/>
          </a:stretch>
        </p:blipFill>
        <p:spPr bwMode="auto">
          <a:xfrm>
            <a:off x="152400" y="1981200"/>
            <a:ext cx="5638800" cy="4686300"/>
          </a:xfrm>
          <a:prstGeom prst="rect">
            <a:avLst/>
          </a:prstGeom>
          <a:noFill/>
        </p:spPr>
      </p:pic>
      <p:pic>
        <p:nvPicPr>
          <p:cNvPr id="44034" name="Picture 2" descr="C:\Users\user\Desktop\ALL FILES\Power Point Files\Pictures for presentations\100_2053.JPG"/>
          <p:cNvPicPr>
            <a:picLocks noChangeAspect="1" noChangeArrowheads="1"/>
          </p:cNvPicPr>
          <p:nvPr/>
        </p:nvPicPr>
        <p:blipFill>
          <a:blip r:embed="rId3" cstate="print"/>
          <a:srcRect l="32000" t="9334" r="29000" b="2667"/>
          <a:stretch>
            <a:fillRect/>
          </a:stretch>
        </p:blipFill>
        <p:spPr bwMode="auto">
          <a:xfrm>
            <a:off x="6019800" y="1676400"/>
            <a:ext cx="2971800" cy="5029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Spalting green wood in a Fungi Farm to enhance its beauty</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7409" name="Picture 1" descr="C:\Users\user\Desktop\ALL FILES\Power Point Files\Pictures for presentations\100_2103.JPG"/>
          <p:cNvPicPr>
            <a:picLocks noChangeAspect="1" noChangeArrowheads="1"/>
          </p:cNvPicPr>
          <p:nvPr/>
        </p:nvPicPr>
        <p:blipFill>
          <a:blip r:embed="rId2" cstate="print"/>
          <a:srcRect t="6000" b="14000"/>
          <a:stretch>
            <a:fillRect/>
          </a:stretch>
        </p:blipFill>
        <p:spPr bwMode="auto">
          <a:xfrm>
            <a:off x="381000" y="1554480"/>
            <a:ext cx="8458200" cy="507492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858962"/>
          </a:xfrm>
        </p:spPr>
        <p:txBody>
          <a:bodyPr>
            <a:normAutofit fontScale="90000"/>
          </a:bodyPr>
          <a:lstStyle/>
          <a:p>
            <a:r>
              <a:rPr lang="en-US" dirty="0" smtClean="0"/>
              <a:t>Spalting is the beginning stages of fungi attack that will result in rotting of the wood given enough time.</a:t>
            </a:r>
            <a:endParaRPr lang="en-US" dirty="0"/>
          </a:p>
        </p:txBody>
      </p:sp>
      <p:sp>
        <p:nvSpPr>
          <p:cNvPr id="3" name="Content Placeholder 2"/>
          <p:cNvSpPr>
            <a:spLocks noGrp="1"/>
          </p:cNvSpPr>
          <p:nvPr>
            <p:ph idx="1"/>
          </p:nvPr>
        </p:nvSpPr>
        <p:spPr>
          <a:xfrm>
            <a:off x="457200" y="2819400"/>
            <a:ext cx="8229600" cy="3306763"/>
          </a:xfrm>
        </p:spPr>
        <p:txBody>
          <a:bodyPr/>
          <a:lstStyle/>
          <a:p>
            <a:pPr>
              <a:buNone/>
            </a:pPr>
            <a:r>
              <a:rPr lang="en-US" dirty="0" smtClean="0"/>
              <a:t> </a:t>
            </a:r>
            <a:endParaRPr lang="en-US" dirty="0"/>
          </a:p>
        </p:txBody>
      </p:sp>
      <p:pic>
        <p:nvPicPr>
          <p:cNvPr id="45058" name="Picture 2" descr="C:\Users\user\Desktop\ALL FILES\Power Point Files\Pictures for presentations\100_2052.JPG"/>
          <p:cNvPicPr>
            <a:picLocks noChangeAspect="1" noChangeArrowheads="1"/>
          </p:cNvPicPr>
          <p:nvPr/>
        </p:nvPicPr>
        <p:blipFill>
          <a:blip r:embed="rId2" cstate="print"/>
          <a:srcRect l="13000" t="2000" r="6000" b="3333"/>
          <a:stretch>
            <a:fillRect/>
          </a:stretch>
        </p:blipFill>
        <p:spPr bwMode="auto">
          <a:xfrm>
            <a:off x="0" y="2514600"/>
            <a:ext cx="4955148" cy="4343400"/>
          </a:xfrm>
          <a:prstGeom prst="rect">
            <a:avLst/>
          </a:prstGeom>
          <a:noFill/>
        </p:spPr>
      </p:pic>
      <p:pic>
        <p:nvPicPr>
          <p:cNvPr id="4098" name="Picture 2" descr="C:\Users\user\Desktop\ALL FILES\Power Point Files\Pictures for presentations\batch one\100_2100.jpg"/>
          <p:cNvPicPr>
            <a:picLocks noChangeAspect="1" noChangeArrowheads="1"/>
          </p:cNvPicPr>
          <p:nvPr/>
        </p:nvPicPr>
        <p:blipFill>
          <a:blip r:embed="rId3" cstate="print"/>
          <a:srcRect l="23564" t="3774" r="26894" b="26415"/>
          <a:stretch>
            <a:fillRect/>
          </a:stretch>
        </p:blipFill>
        <p:spPr bwMode="auto">
          <a:xfrm>
            <a:off x="5029200" y="2508068"/>
            <a:ext cx="4114800" cy="4349932"/>
          </a:xfrm>
          <a:prstGeom prst="rect">
            <a:avLst/>
          </a:prstGeom>
          <a:noFill/>
        </p:spPr>
      </p:pic>
      <p:sp>
        <p:nvSpPr>
          <p:cNvPr id="6" name="TextBox 5"/>
          <p:cNvSpPr txBox="1"/>
          <p:nvPr/>
        </p:nvSpPr>
        <p:spPr>
          <a:xfrm>
            <a:off x="152400" y="2514600"/>
            <a:ext cx="1524000" cy="584775"/>
          </a:xfrm>
          <a:prstGeom prst="rect">
            <a:avLst/>
          </a:prstGeom>
          <a:noFill/>
        </p:spPr>
        <p:txBody>
          <a:bodyPr wrap="square" rtlCol="0">
            <a:spAutoFit/>
          </a:bodyPr>
          <a:lstStyle/>
          <a:p>
            <a:r>
              <a:rPr lang="en-US" sz="3200" b="1" dirty="0" smtClean="0">
                <a:solidFill>
                  <a:srgbClr val="FF0000"/>
                </a:solidFill>
              </a:rPr>
              <a:t>Pecan</a:t>
            </a:r>
            <a:endParaRPr lang="en-US" sz="3200" b="1" dirty="0">
              <a:solidFill>
                <a:srgbClr val="FF0000"/>
              </a:solidFill>
            </a:endParaRPr>
          </a:p>
        </p:txBody>
      </p:sp>
      <p:sp>
        <p:nvSpPr>
          <p:cNvPr id="7" name="TextBox 6"/>
          <p:cNvSpPr txBox="1"/>
          <p:nvPr/>
        </p:nvSpPr>
        <p:spPr>
          <a:xfrm>
            <a:off x="5029200" y="2514600"/>
            <a:ext cx="1905000" cy="584775"/>
          </a:xfrm>
          <a:prstGeom prst="rect">
            <a:avLst/>
          </a:prstGeom>
          <a:noFill/>
        </p:spPr>
        <p:txBody>
          <a:bodyPr wrap="square" rtlCol="0">
            <a:spAutoFit/>
          </a:bodyPr>
          <a:lstStyle/>
          <a:p>
            <a:r>
              <a:rPr lang="en-US" sz="3200" b="1" dirty="0" smtClean="0">
                <a:solidFill>
                  <a:srgbClr val="FF0000"/>
                </a:solidFill>
              </a:rPr>
              <a:t>Sycamore</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user\Desktop\ALL FILES\Power Point Files\Pictures for presentations\100_2058.JPG"/>
          <p:cNvPicPr>
            <a:picLocks noChangeAspect="1" noChangeArrowheads="1"/>
          </p:cNvPicPr>
          <p:nvPr/>
        </p:nvPicPr>
        <p:blipFill>
          <a:blip r:embed="rId2" cstate="print"/>
          <a:srcRect l="14000" t="2000" r="10000" b="4667"/>
          <a:stretch>
            <a:fillRect/>
          </a:stretch>
        </p:blipFill>
        <p:spPr bwMode="auto">
          <a:xfrm>
            <a:off x="4164874" y="2514600"/>
            <a:ext cx="4598126" cy="4235116"/>
          </a:xfrm>
          <a:prstGeom prst="rect">
            <a:avLst/>
          </a:prstGeom>
          <a:noFill/>
        </p:spPr>
      </p:pic>
      <p:sp>
        <p:nvSpPr>
          <p:cNvPr id="2" name="Title 1"/>
          <p:cNvSpPr>
            <a:spLocks noGrp="1"/>
          </p:cNvSpPr>
          <p:nvPr>
            <p:ph type="title"/>
          </p:nvPr>
        </p:nvSpPr>
        <p:spPr>
          <a:xfrm>
            <a:off x="76200" y="152400"/>
            <a:ext cx="8915400" cy="2362200"/>
          </a:xfrm>
        </p:spPr>
        <p:txBody>
          <a:bodyPr>
            <a:normAutofit/>
          </a:bodyPr>
          <a:lstStyle/>
          <a:p>
            <a:r>
              <a:rPr lang="en-US" sz="3600" dirty="0" smtClean="0"/>
              <a:t>The spalting process needs three things, the decay spores, moisture, and heat. In fresh cut wood, the spores and water are already there. In Texas you have high heat.</a:t>
            </a:r>
            <a:endParaRPr lang="en-US" sz="3600" dirty="0"/>
          </a:p>
        </p:txBody>
      </p:sp>
      <p:sp>
        <p:nvSpPr>
          <p:cNvPr id="3" name="Content Placeholder 2"/>
          <p:cNvSpPr>
            <a:spLocks noGrp="1"/>
          </p:cNvSpPr>
          <p:nvPr>
            <p:ph idx="1"/>
          </p:nvPr>
        </p:nvSpPr>
        <p:spPr>
          <a:xfrm>
            <a:off x="0" y="3200400"/>
            <a:ext cx="4114800" cy="3048000"/>
          </a:xfrm>
        </p:spPr>
        <p:txBody>
          <a:bodyPr>
            <a:noAutofit/>
          </a:bodyPr>
          <a:lstStyle/>
          <a:p>
            <a:pPr>
              <a:buNone/>
            </a:pPr>
            <a:r>
              <a:rPr lang="en-US" sz="3600" dirty="0" smtClean="0">
                <a:solidFill>
                  <a:srgbClr val="00B0F0"/>
                </a:solidFill>
              </a:rPr>
              <a:t>   Rough turned, green, wet Beech platter coated with Anchor Seal wax will enhance Spalting.</a:t>
            </a:r>
            <a:endParaRPr lang="en-US" sz="3600" dirty="0">
              <a:solidFill>
                <a:srgbClr val="00B0F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Spalting green wood in a Fungi Farm to enhance its beauty</a:t>
            </a:r>
            <a:endParaRPr lang="en-US" dirty="0"/>
          </a:p>
        </p:txBody>
      </p:sp>
      <p:sp>
        <p:nvSpPr>
          <p:cNvPr id="3" name="Content Placeholder 2"/>
          <p:cNvSpPr>
            <a:spLocks noGrp="1"/>
          </p:cNvSpPr>
          <p:nvPr>
            <p:ph idx="1"/>
          </p:nvPr>
        </p:nvSpPr>
        <p:spPr>
          <a:xfrm>
            <a:off x="0" y="6523037"/>
            <a:ext cx="457200" cy="334963"/>
          </a:xfrm>
        </p:spPr>
        <p:txBody>
          <a:bodyPr>
            <a:normAutofit fontScale="55000" lnSpcReduction="20000"/>
          </a:bodyPr>
          <a:lstStyle/>
          <a:p>
            <a:pPr>
              <a:buNone/>
            </a:pPr>
            <a:r>
              <a:rPr lang="en-US" dirty="0" smtClean="0"/>
              <a:t> </a:t>
            </a:r>
            <a:endParaRPr lang="en-US" dirty="0"/>
          </a:p>
        </p:txBody>
      </p:sp>
      <p:sp>
        <p:nvSpPr>
          <p:cNvPr id="4" name="TextBox 3"/>
          <p:cNvSpPr txBox="1"/>
          <p:nvPr/>
        </p:nvSpPr>
        <p:spPr>
          <a:xfrm>
            <a:off x="457200" y="1600201"/>
            <a:ext cx="3886200" cy="5262979"/>
          </a:xfrm>
          <a:prstGeom prst="rect">
            <a:avLst/>
          </a:prstGeom>
          <a:noFill/>
        </p:spPr>
        <p:txBody>
          <a:bodyPr wrap="square" rtlCol="0">
            <a:spAutoFit/>
          </a:bodyPr>
          <a:lstStyle/>
          <a:p>
            <a:r>
              <a:rPr lang="en-US" sz="3200" b="1" dirty="0" smtClean="0">
                <a:solidFill>
                  <a:srgbClr val="00B0F0"/>
                </a:solidFill>
              </a:rPr>
              <a:t>Woods that Spalt easily and beautifully</a:t>
            </a:r>
          </a:p>
          <a:p>
            <a:endParaRPr lang="en-US" sz="2400" b="1" dirty="0" smtClean="0">
              <a:solidFill>
                <a:srgbClr val="00B0F0"/>
              </a:solidFill>
            </a:endParaRPr>
          </a:p>
          <a:p>
            <a:r>
              <a:rPr lang="en-US" sz="2400" b="1" dirty="0" smtClean="0">
                <a:solidFill>
                  <a:srgbClr val="00B0F0"/>
                </a:solidFill>
              </a:rPr>
              <a:t>Pecan</a:t>
            </a:r>
          </a:p>
          <a:p>
            <a:r>
              <a:rPr lang="en-US" sz="2400" b="1" dirty="0" smtClean="0">
                <a:solidFill>
                  <a:srgbClr val="00B0F0"/>
                </a:solidFill>
              </a:rPr>
              <a:t>Hickory</a:t>
            </a:r>
          </a:p>
          <a:p>
            <a:r>
              <a:rPr lang="en-US" sz="2400" b="1" dirty="0" smtClean="0">
                <a:solidFill>
                  <a:srgbClr val="00B0F0"/>
                </a:solidFill>
              </a:rPr>
              <a:t>Sweetgum</a:t>
            </a:r>
          </a:p>
          <a:p>
            <a:r>
              <a:rPr lang="en-US" sz="2400" b="1" dirty="0" smtClean="0">
                <a:solidFill>
                  <a:srgbClr val="00B0F0"/>
                </a:solidFill>
              </a:rPr>
              <a:t>Maple</a:t>
            </a:r>
          </a:p>
          <a:p>
            <a:r>
              <a:rPr lang="en-US" sz="2400" b="1" dirty="0" smtClean="0">
                <a:solidFill>
                  <a:srgbClr val="00B0F0"/>
                </a:solidFill>
              </a:rPr>
              <a:t>Cherry</a:t>
            </a:r>
          </a:p>
          <a:p>
            <a:r>
              <a:rPr lang="en-US" sz="2400" b="1" dirty="0" smtClean="0">
                <a:solidFill>
                  <a:srgbClr val="00B0F0"/>
                </a:solidFill>
              </a:rPr>
              <a:t>Bradford Pear</a:t>
            </a:r>
          </a:p>
          <a:p>
            <a:r>
              <a:rPr lang="en-US" sz="2400" b="1" dirty="0" smtClean="0">
                <a:solidFill>
                  <a:srgbClr val="00B0F0"/>
                </a:solidFill>
              </a:rPr>
              <a:t>Beech</a:t>
            </a:r>
          </a:p>
          <a:p>
            <a:r>
              <a:rPr lang="en-US" sz="2400" b="1" dirty="0" smtClean="0">
                <a:solidFill>
                  <a:srgbClr val="00B0F0"/>
                </a:solidFill>
              </a:rPr>
              <a:t>Pine</a:t>
            </a:r>
          </a:p>
          <a:p>
            <a:r>
              <a:rPr lang="en-US" sz="2400" b="1" dirty="0" smtClean="0">
                <a:solidFill>
                  <a:srgbClr val="00B0F0"/>
                </a:solidFill>
              </a:rPr>
              <a:t>Other light colored woods</a:t>
            </a:r>
          </a:p>
          <a:p>
            <a:endParaRPr lang="en-US" sz="3200" b="1" dirty="0">
              <a:solidFill>
                <a:srgbClr val="00B0F0"/>
              </a:solidFill>
            </a:endParaRPr>
          </a:p>
        </p:txBody>
      </p:sp>
      <p:sp>
        <p:nvSpPr>
          <p:cNvPr id="5" name="TextBox 4"/>
          <p:cNvSpPr txBox="1"/>
          <p:nvPr/>
        </p:nvSpPr>
        <p:spPr>
          <a:xfrm>
            <a:off x="4876800" y="1524000"/>
            <a:ext cx="3886200" cy="3785652"/>
          </a:xfrm>
          <a:prstGeom prst="rect">
            <a:avLst/>
          </a:prstGeom>
          <a:noFill/>
        </p:spPr>
        <p:txBody>
          <a:bodyPr wrap="square" rtlCol="0">
            <a:spAutoFit/>
          </a:bodyPr>
          <a:lstStyle/>
          <a:p>
            <a:r>
              <a:rPr lang="en-US" sz="3200" b="1" dirty="0" smtClean="0">
                <a:solidFill>
                  <a:srgbClr val="C00000"/>
                </a:solidFill>
              </a:rPr>
              <a:t>Woods that are hard to Spalt or it doesn’t show up in the wood. </a:t>
            </a:r>
          </a:p>
          <a:p>
            <a:endParaRPr lang="en-US" sz="2400" b="1" dirty="0" smtClean="0">
              <a:solidFill>
                <a:srgbClr val="C00000"/>
              </a:solidFill>
            </a:endParaRPr>
          </a:p>
          <a:p>
            <a:r>
              <a:rPr lang="en-US" sz="2400" b="1" dirty="0" smtClean="0">
                <a:solidFill>
                  <a:srgbClr val="C00000"/>
                </a:solidFill>
              </a:rPr>
              <a:t>Sycamore</a:t>
            </a:r>
          </a:p>
          <a:p>
            <a:r>
              <a:rPr lang="en-US" sz="2400" b="1" dirty="0" smtClean="0">
                <a:solidFill>
                  <a:srgbClr val="C00000"/>
                </a:solidFill>
              </a:rPr>
              <a:t>Black Walnut</a:t>
            </a:r>
          </a:p>
          <a:p>
            <a:r>
              <a:rPr lang="en-US" sz="2400" b="1" dirty="0" smtClean="0">
                <a:solidFill>
                  <a:srgbClr val="C00000"/>
                </a:solidFill>
              </a:rPr>
              <a:t>Mesquite</a:t>
            </a:r>
          </a:p>
          <a:p>
            <a:r>
              <a:rPr lang="en-US" sz="2400" b="1" dirty="0" smtClean="0">
                <a:solidFill>
                  <a:srgbClr val="C00000"/>
                </a:solidFill>
              </a:rPr>
              <a:t>Bois d” Arc</a:t>
            </a:r>
          </a:p>
          <a:p>
            <a:r>
              <a:rPr lang="en-US" sz="2400" b="1" dirty="0" smtClean="0">
                <a:solidFill>
                  <a:srgbClr val="C00000"/>
                </a:solidFill>
              </a:rPr>
              <a:t>Red Cedar</a:t>
            </a:r>
            <a:endParaRPr lang="en-US" sz="2400" b="1" dirty="0">
              <a:solidFill>
                <a:srgbClr val="C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user\Desktop\ALL FILES\Power Point Files\Pictures for presentations\100_1950.JPG"/>
          <p:cNvPicPr>
            <a:picLocks noChangeAspect="1" noChangeArrowheads="1"/>
          </p:cNvPicPr>
          <p:nvPr/>
        </p:nvPicPr>
        <p:blipFill>
          <a:blip r:embed="rId2" cstate="print"/>
          <a:srcRect l="20000" t="7333" r="16000" b="8667"/>
          <a:stretch>
            <a:fillRect/>
          </a:stretch>
        </p:blipFill>
        <p:spPr bwMode="auto">
          <a:xfrm>
            <a:off x="4953000" y="2739627"/>
            <a:ext cx="3962400" cy="3900488"/>
          </a:xfrm>
          <a:prstGeom prst="rect">
            <a:avLst/>
          </a:prstGeom>
          <a:noFill/>
        </p:spPr>
      </p:pic>
      <p:pic>
        <p:nvPicPr>
          <p:cNvPr id="2050" name="Picture 2" descr="C:\Users\user\Desktop\ALL FILES\Power Point Files\Pictures for presentations\100_1943.JPG"/>
          <p:cNvPicPr>
            <a:picLocks noChangeAspect="1" noChangeArrowheads="1"/>
          </p:cNvPicPr>
          <p:nvPr/>
        </p:nvPicPr>
        <p:blipFill>
          <a:blip r:embed="rId3" cstate="print"/>
          <a:srcRect l="9000" t="7333" r="26000" b="7333"/>
          <a:stretch>
            <a:fillRect/>
          </a:stretch>
        </p:blipFill>
        <p:spPr bwMode="auto">
          <a:xfrm>
            <a:off x="228600" y="2743200"/>
            <a:ext cx="4038601" cy="3976469"/>
          </a:xfrm>
          <a:prstGeom prst="rect">
            <a:avLst/>
          </a:prstGeom>
          <a:noFill/>
        </p:spPr>
      </p:pic>
      <p:sp>
        <p:nvSpPr>
          <p:cNvPr id="2" name="Title 1"/>
          <p:cNvSpPr>
            <a:spLocks noGrp="1"/>
          </p:cNvSpPr>
          <p:nvPr>
            <p:ph type="title"/>
          </p:nvPr>
        </p:nvSpPr>
        <p:spPr>
          <a:xfrm>
            <a:off x="152400" y="152400"/>
            <a:ext cx="8991600" cy="685800"/>
          </a:xfrm>
        </p:spPr>
        <p:txBody>
          <a:bodyPr>
            <a:noAutofit/>
          </a:bodyPr>
          <a:lstStyle/>
          <a:p>
            <a:r>
              <a:rPr lang="en-US" sz="4000" b="1" dirty="0" smtClean="0">
                <a:solidFill>
                  <a:srgbClr val="C00000"/>
                </a:solidFill>
              </a:rPr>
              <a:t>Shrinkage and Distortion of green wood</a:t>
            </a:r>
            <a:endParaRPr lang="en-US" sz="4000" b="1" dirty="0">
              <a:solidFill>
                <a:srgbClr val="C00000"/>
              </a:solidFill>
            </a:endParaRPr>
          </a:p>
        </p:txBody>
      </p:sp>
      <p:sp>
        <p:nvSpPr>
          <p:cNvPr id="3" name="Content Placeholder 2"/>
          <p:cNvSpPr>
            <a:spLocks noGrp="1"/>
          </p:cNvSpPr>
          <p:nvPr>
            <p:ph idx="1"/>
          </p:nvPr>
        </p:nvSpPr>
        <p:spPr>
          <a:xfrm>
            <a:off x="304800" y="1066800"/>
            <a:ext cx="8229600" cy="1600199"/>
          </a:xfrm>
        </p:spPr>
        <p:txBody>
          <a:bodyPr/>
          <a:lstStyle/>
          <a:p>
            <a:pPr>
              <a:buNone/>
            </a:pPr>
            <a:r>
              <a:rPr lang="en-US" dirty="0" smtClean="0"/>
              <a:t>    Removal of moisture from the felled tree to levels below the fiber saturation point (about 32% water) causes the wood to shrink.</a:t>
            </a:r>
            <a:endParaRPr lang="en-US" dirty="0"/>
          </a:p>
        </p:txBody>
      </p:sp>
      <p:sp>
        <p:nvSpPr>
          <p:cNvPr id="6" name="TextBox 5"/>
          <p:cNvSpPr txBox="1"/>
          <p:nvPr/>
        </p:nvSpPr>
        <p:spPr>
          <a:xfrm>
            <a:off x="5029200" y="5867400"/>
            <a:ext cx="1676400" cy="707886"/>
          </a:xfrm>
          <a:prstGeom prst="rect">
            <a:avLst/>
          </a:prstGeom>
          <a:noFill/>
        </p:spPr>
        <p:txBody>
          <a:bodyPr wrap="square" rtlCol="0">
            <a:spAutoFit/>
          </a:bodyPr>
          <a:lstStyle/>
          <a:p>
            <a:r>
              <a:rPr lang="en-US" sz="4000" b="1" dirty="0" smtClean="0">
                <a:solidFill>
                  <a:srgbClr val="FF0000"/>
                </a:solidFill>
              </a:rPr>
              <a:t>Pecan</a:t>
            </a:r>
            <a:endParaRPr lang="en-US" sz="4000" b="1" dirty="0">
              <a:solidFill>
                <a:srgbClr val="FF0000"/>
              </a:solidFill>
            </a:endParaRPr>
          </a:p>
        </p:txBody>
      </p:sp>
      <p:sp>
        <p:nvSpPr>
          <p:cNvPr id="8" name="TextBox 7"/>
          <p:cNvSpPr txBox="1"/>
          <p:nvPr/>
        </p:nvSpPr>
        <p:spPr>
          <a:xfrm>
            <a:off x="381000" y="5943600"/>
            <a:ext cx="1828800" cy="707886"/>
          </a:xfrm>
          <a:prstGeom prst="rect">
            <a:avLst/>
          </a:prstGeom>
          <a:noFill/>
        </p:spPr>
        <p:txBody>
          <a:bodyPr wrap="square" rtlCol="0">
            <a:spAutoFit/>
          </a:bodyPr>
          <a:lstStyle/>
          <a:p>
            <a:r>
              <a:rPr lang="en-US" sz="4000" b="1" dirty="0" smtClean="0">
                <a:solidFill>
                  <a:srgbClr val="FF0000"/>
                </a:solidFill>
              </a:rPr>
              <a:t>Cherry</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971800" cy="1828800"/>
          </a:xfrm>
        </p:spPr>
        <p:txBody>
          <a:bodyPr>
            <a:noAutofit/>
          </a:bodyPr>
          <a:lstStyle/>
          <a:p>
            <a:r>
              <a:rPr lang="en-US" sz="3600" b="1" dirty="0" smtClean="0"/>
              <a:t>Shrinkage and Distortion of green wood</a:t>
            </a:r>
            <a:endParaRPr lang="en-US" sz="3600" b="1" dirty="0"/>
          </a:p>
        </p:txBody>
      </p:sp>
      <p:sp>
        <p:nvSpPr>
          <p:cNvPr id="3" name="Content Placeholder 2"/>
          <p:cNvSpPr>
            <a:spLocks noGrp="1"/>
          </p:cNvSpPr>
          <p:nvPr>
            <p:ph idx="1"/>
          </p:nvPr>
        </p:nvSpPr>
        <p:spPr>
          <a:xfrm>
            <a:off x="0" y="6553200"/>
            <a:ext cx="304800" cy="304800"/>
          </a:xfrm>
        </p:spPr>
        <p:txBody>
          <a:bodyPr>
            <a:normAutofit fontScale="47500" lnSpcReduction="20000"/>
          </a:bodyPr>
          <a:lstStyle/>
          <a:p>
            <a:pPr>
              <a:buNone/>
            </a:pPr>
            <a:r>
              <a:rPr lang="en-US" dirty="0" smtClean="0"/>
              <a:t> </a:t>
            </a:r>
            <a:endParaRPr lang="en-US" dirty="0"/>
          </a:p>
        </p:txBody>
      </p:sp>
      <p:pic>
        <p:nvPicPr>
          <p:cNvPr id="5122" name="Picture 2" descr="C:\Users\user\Desktop\ALL FILES\Power Point Files\Pictures for presentations\batch one\Saturation point of wood 2015a.jpg"/>
          <p:cNvPicPr>
            <a:picLocks noChangeAspect="1" noChangeArrowheads="1"/>
          </p:cNvPicPr>
          <p:nvPr/>
        </p:nvPicPr>
        <p:blipFill>
          <a:blip r:embed="rId2" cstate="print"/>
          <a:srcRect l="5879" t="4598" r="2689" b="5747"/>
          <a:stretch>
            <a:fillRect/>
          </a:stretch>
        </p:blipFill>
        <p:spPr bwMode="auto">
          <a:xfrm>
            <a:off x="3352800" y="228600"/>
            <a:ext cx="5646615" cy="6477000"/>
          </a:xfrm>
          <a:prstGeom prst="rect">
            <a:avLst/>
          </a:prstGeom>
          <a:noFill/>
        </p:spPr>
      </p:pic>
      <p:pic>
        <p:nvPicPr>
          <p:cNvPr id="5123" name="Picture 3" descr="C:\Users\user\Desktop\ALL FILES\Power Point Files\Pictures for presentations\batch one\IMG_20150623_202216091.jpg"/>
          <p:cNvPicPr>
            <a:picLocks noChangeAspect="1" noChangeArrowheads="1"/>
          </p:cNvPicPr>
          <p:nvPr/>
        </p:nvPicPr>
        <p:blipFill>
          <a:blip r:embed="rId3" cstate="print"/>
          <a:srcRect t="17241" r="4957" b="13793"/>
          <a:stretch>
            <a:fillRect/>
          </a:stretch>
        </p:blipFill>
        <p:spPr bwMode="auto">
          <a:xfrm>
            <a:off x="152400" y="5410200"/>
            <a:ext cx="3200400" cy="1306286"/>
          </a:xfrm>
          <a:prstGeom prst="rect">
            <a:avLst/>
          </a:prstGeom>
          <a:noFill/>
        </p:spPr>
      </p:pic>
      <p:sp>
        <p:nvSpPr>
          <p:cNvPr id="6" name="TextBox 5"/>
          <p:cNvSpPr txBox="1"/>
          <p:nvPr/>
        </p:nvSpPr>
        <p:spPr>
          <a:xfrm>
            <a:off x="228600" y="2438400"/>
            <a:ext cx="3200400" cy="1077218"/>
          </a:xfrm>
          <a:prstGeom prst="rect">
            <a:avLst/>
          </a:prstGeom>
          <a:noFill/>
        </p:spPr>
        <p:txBody>
          <a:bodyPr wrap="square" rtlCol="0">
            <a:spAutoFit/>
          </a:bodyPr>
          <a:lstStyle/>
          <a:p>
            <a:r>
              <a:rPr lang="en-US" sz="3200" b="1" dirty="0" smtClean="0">
                <a:solidFill>
                  <a:srgbClr val="00B050"/>
                </a:solidFill>
              </a:rPr>
              <a:t>The water/paper towel example.</a:t>
            </a:r>
            <a:endParaRPr lang="en-US" sz="3200" b="1" dirty="0">
              <a:solidFill>
                <a:srgbClr val="00B050"/>
              </a:solidFill>
            </a:endParaRPr>
          </a:p>
        </p:txBody>
      </p:sp>
      <p:sp>
        <p:nvSpPr>
          <p:cNvPr id="7" name="TextBox 6"/>
          <p:cNvSpPr txBox="1"/>
          <p:nvPr/>
        </p:nvSpPr>
        <p:spPr>
          <a:xfrm>
            <a:off x="152400" y="4191000"/>
            <a:ext cx="3810000" cy="1077218"/>
          </a:xfrm>
          <a:prstGeom prst="rect">
            <a:avLst/>
          </a:prstGeom>
          <a:noFill/>
        </p:spPr>
        <p:txBody>
          <a:bodyPr wrap="square" rtlCol="0">
            <a:spAutoFit/>
          </a:bodyPr>
          <a:lstStyle/>
          <a:p>
            <a:r>
              <a:rPr lang="en-US" sz="3200" b="1" dirty="0" smtClean="0">
                <a:solidFill>
                  <a:srgbClr val="00B050"/>
                </a:solidFill>
              </a:rPr>
              <a:t>The beech wood example.</a:t>
            </a:r>
            <a:endParaRPr lang="en-US" sz="3200" b="1" dirty="0">
              <a:solidFill>
                <a:srgbClr val="00B05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7921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370637"/>
            <a:ext cx="304800" cy="487363"/>
          </a:xfrm>
        </p:spPr>
        <p:txBody>
          <a:bodyPr>
            <a:normAutofit fontScale="92500" lnSpcReduction="20000"/>
          </a:bodyPr>
          <a:lstStyle/>
          <a:p>
            <a:pPr>
              <a:buNone/>
            </a:pPr>
            <a:r>
              <a:rPr lang="en-US" dirty="0" smtClean="0"/>
              <a:t> </a:t>
            </a:r>
            <a:endParaRPr lang="en-US" dirty="0"/>
          </a:p>
        </p:txBody>
      </p:sp>
      <p:pic>
        <p:nvPicPr>
          <p:cNvPr id="7170" name="Picture 2" descr="C:\Users\user\Desktop\ALL FILES\Power Point Files\Pictures for presentations\batch one\100_2087.jpg"/>
          <p:cNvPicPr>
            <a:picLocks noChangeAspect="1" noChangeArrowheads="1"/>
          </p:cNvPicPr>
          <p:nvPr/>
        </p:nvPicPr>
        <p:blipFill>
          <a:blip r:embed="rId2" cstate="print"/>
          <a:srcRect/>
          <a:stretch>
            <a:fillRect/>
          </a:stretch>
        </p:blipFill>
        <p:spPr bwMode="auto">
          <a:xfrm>
            <a:off x="1880372" y="1371600"/>
            <a:ext cx="7069863" cy="5303837"/>
          </a:xfrm>
          <a:prstGeom prst="rect">
            <a:avLst/>
          </a:prstGeom>
          <a:noFill/>
        </p:spPr>
      </p:pic>
      <p:sp>
        <p:nvSpPr>
          <p:cNvPr id="5" name="TextBox 4"/>
          <p:cNvSpPr txBox="1"/>
          <p:nvPr/>
        </p:nvSpPr>
        <p:spPr>
          <a:xfrm>
            <a:off x="152400" y="1447800"/>
            <a:ext cx="1828800" cy="4401205"/>
          </a:xfrm>
          <a:prstGeom prst="rect">
            <a:avLst/>
          </a:prstGeom>
          <a:noFill/>
        </p:spPr>
        <p:txBody>
          <a:bodyPr wrap="square" rtlCol="0">
            <a:spAutoFit/>
          </a:bodyPr>
          <a:lstStyle/>
          <a:p>
            <a:r>
              <a:rPr lang="en-US" sz="2800" b="1" dirty="0" smtClean="0">
                <a:solidFill>
                  <a:srgbClr val="00B0F0"/>
                </a:solidFill>
              </a:rPr>
              <a:t>Use a moisture meter to determine the percent of moisture left in green wood. </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990600"/>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457200" y="6019800"/>
            <a:ext cx="152400" cy="106363"/>
          </a:xfrm>
        </p:spPr>
        <p:txBody>
          <a:bodyPr>
            <a:normAutofit fontScale="25000" lnSpcReduction="20000"/>
          </a:bodyPr>
          <a:lstStyle/>
          <a:p>
            <a:pPr>
              <a:buNone/>
            </a:pPr>
            <a:r>
              <a:rPr lang="en-US" dirty="0" smtClean="0"/>
              <a:t> </a:t>
            </a:r>
            <a:endParaRPr lang="en-US" dirty="0"/>
          </a:p>
        </p:txBody>
      </p:sp>
      <p:pic>
        <p:nvPicPr>
          <p:cNvPr id="3074" name="Picture 2" descr="C:\Users\user\Desktop\ALL FILES\Power Point Files\Pictures for presentations\100_1945.JPG"/>
          <p:cNvPicPr>
            <a:picLocks noChangeAspect="1" noChangeArrowheads="1"/>
          </p:cNvPicPr>
          <p:nvPr/>
        </p:nvPicPr>
        <p:blipFill>
          <a:blip r:embed="rId3" cstate="print"/>
          <a:srcRect l="14000" t="4667" r="31000" b="7333"/>
          <a:stretch>
            <a:fillRect/>
          </a:stretch>
        </p:blipFill>
        <p:spPr bwMode="auto">
          <a:xfrm>
            <a:off x="228600" y="1767840"/>
            <a:ext cx="4114800" cy="4937760"/>
          </a:xfrm>
          <a:prstGeom prst="rect">
            <a:avLst/>
          </a:prstGeom>
          <a:noFill/>
        </p:spPr>
      </p:pic>
      <p:pic>
        <p:nvPicPr>
          <p:cNvPr id="3075" name="Picture 3" descr="C:\Users\user\Desktop\ALL FILES\Power Point Files\Pictures for presentations\100_1946.JPG"/>
          <p:cNvPicPr>
            <a:picLocks noChangeAspect="1" noChangeArrowheads="1"/>
          </p:cNvPicPr>
          <p:nvPr/>
        </p:nvPicPr>
        <p:blipFill>
          <a:blip r:embed="rId4" cstate="print"/>
          <a:srcRect l="17000" t="11333" r="23000" b="12667"/>
          <a:stretch>
            <a:fillRect/>
          </a:stretch>
        </p:blipFill>
        <p:spPr bwMode="auto">
          <a:xfrm>
            <a:off x="4419600" y="2286000"/>
            <a:ext cx="4572000" cy="4343400"/>
          </a:xfrm>
          <a:prstGeom prst="rect">
            <a:avLst/>
          </a:prstGeom>
          <a:noFill/>
        </p:spPr>
      </p:pic>
      <p:sp>
        <p:nvSpPr>
          <p:cNvPr id="7" name="TextBox 6"/>
          <p:cNvSpPr txBox="1"/>
          <p:nvPr/>
        </p:nvSpPr>
        <p:spPr>
          <a:xfrm>
            <a:off x="6705600" y="5867400"/>
            <a:ext cx="2209800" cy="707886"/>
          </a:xfrm>
          <a:prstGeom prst="rect">
            <a:avLst/>
          </a:prstGeom>
          <a:noFill/>
        </p:spPr>
        <p:txBody>
          <a:bodyPr wrap="square" rtlCol="0">
            <a:spAutoFit/>
          </a:bodyPr>
          <a:lstStyle/>
          <a:p>
            <a:r>
              <a:rPr lang="en-US" sz="4000" b="1" dirty="0" smtClean="0">
                <a:solidFill>
                  <a:srgbClr val="FF0000"/>
                </a:solidFill>
              </a:rPr>
              <a:t>Mesquite</a:t>
            </a:r>
            <a:endParaRPr lang="en-US" sz="4000" b="1" dirty="0">
              <a:solidFill>
                <a:srgbClr val="FF0000"/>
              </a:solidFill>
            </a:endParaRPr>
          </a:p>
        </p:txBody>
      </p:sp>
      <p:sp>
        <p:nvSpPr>
          <p:cNvPr id="6" name="TextBox 5"/>
          <p:cNvSpPr txBox="1"/>
          <p:nvPr/>
        </p:nvSpPr>
        <p:spPr>
          <a:xfrm>
            <a:off x="228600" y="5943600"/>
            <a:ext cx="2514600" cy="707886"/>
          </a:xfrm>
          <a:prstGeom prst="rect">
            <a:avLst/>
          </a:prstGeom>
          <a:noFill/>
        </p:spPr>
        <p:txBody>
          <a:bodyPr wrap="square" rtlCol="0">
            <a:spAutoFit/>
          </a:bodyPr>
          <a:lstStyle/>
          <a:p>
            <a:r>
              <a:rPr lang="en-US" sz="4000" b="1" dirty="0" smtClean="0">
                <a:solidFill>
                  <a:srgbClr val="FF0000"/>
                </a:solidFill>
              </a:rPr>
              <a:t>Green Ash</a:t>
            </a:r>
            <a:endParaRPr lang="en-US" sz="4000" b="1"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ALL FILES\Power Point Files\Pictures for presentations\100_1947.JPG"/>
          <p:cNvPicPr>
            <a:picLocks noChangeAspect="1" noChangeArrowheads="1"/>
          </p:cNvPicPr>
          <p:nvPr/>
        </p:nvPicPr>
        <p:blipFill>
          <a:blip r:embed="rId2" cstate="print"/>
          <a:srcRect l="13000" t="8667" b="31333"/>
          <a:stretch>
            <a:fillRect/>
          </a:stretch>
        </p:blipFill>
        <p:spPr bwMode="auto">
          <a:xfrm>
            <a:off x="152400" y="3397468"/>
            <a:ext cx="6248400" cy="3231931"/>
          </a:xfrm>
          <a:prstGeom prst="rect">
            <a:avLst/>
          </a:prstGeom>
          <a:noFill/>
        </p:spPr>
      </p:pic>
      <p:sp>
        <p:nvSpPr>
          <p:cNvPr id="2" name="Title 1"/>
          <p:cNvSpPr>
            <a:spLocks noGrp="1"/>
          </p:cNvSpPr>
          <p:nvPr>
            <p:ph type="title"/>
          </p:nvPr>
        </p:nvSpPr>
        <p:spPr>
          <a:xfrm>
            <a:off x="152400" y="0"/>
            <a:ext cx="4495800" cy="2133600"/>
          </a:xfrm>
        </p:spPr>
        <p:txBody>
          <a:bodyPr>
            <a:normAutofit/>
          </a:bodyPr>
          <a:lstStyle/>
          <a:p>
            <a:r>
              <a:rPr lang="en-US" dirty="0" smtClean="0"/>
              <a:t>Shrinkage and Distortion of green wood</a:t>
            </a:r>
            <a:endParaRPr lang="en-US" dirty="0"/>
          </a:p>
        </p:txBody>
      </p:sp>
      <p:sp>
        <p:nvSpPr>
          <p:cNvPr id="4" name="Rectangle 3"/>
          <p:cNvSpPr/>
          <p:nvPr/>
        </p:nvSpPr>
        <p:spPr>
          <a:xfrm>
            <a:off x="304800" y="2286000"/>
            <a:ext cx="8305800" cy="646331"/>
          </a:xfrm>
          <a:prstGeom prst="rect">
            <a:avLst/>
          </a:prstGeom>
        </p:spPr>
        <p:txBody>
          <a:bodyPr wrap="square">
            <a:spAutoFit/>
          </a:bodyPr>
          <a:lstStyle/>
          <a:p>
            <a:r>
              <a:rPr lang="en-US" dirty="0" smtClean="0"/>
              <a:t> </a:t>
            </a:r>
          </a:p>
          <a:p>
            <a:endParaRPr lang="en-US" dirty="0"/>
          </a:p>
        </p:txBody>
      </p:sp>
      <p:pic>
        <p:nvPicPr>
          <p:cNvPr id="4099" name="Picture 3" descr="C:\Users\user\Desktop\ALL FILES\Power Point Files\Pictures for presentations\100_1948.JPG"/>
          <p:cNvPicPr>
            <a:picLocks noGrp="1" noChangeAspect="1" noChangeArrowheads="1"/>
          </p:cNvPicPr>
          <p:nvPr>
            <p:ph idx="1"/>
          </p:nvPr>
        </p:nvPicPr>
        <p:blipFill>
          <a:blip r:embed="rId3" cstate="print"/>
          <a:srcRect l="13381" t="11785" r="29797" b="14135"/>
          <a:stretch>
            <a:fillRect/>
          </a:stretch>
        </p:blipFill>
        <p:spPr bwMode="auto">
          <a:xfrm>
            <a:off x="4724400" y="152399"/>
            <a:ext cx="4343400" cy="4246880"/>
          </a:xfrm>
          <a:prstGeom prst="rect">
            <a:avLst/>
          </a:prstGeom>
          <a:noFill/>
        </p:spPr>
      </p:pic>
      <p:sp>
        <p:nvSpPr>
          <p:cNvPr id="7" name="TextBox 6"/>
          <p:cNvSpPr txBox="1"/>
          <p:nvPr/>
        </p:nvSpPr>
        <p:spPr>
          <a:xfrm>
            <a:off x="4876800" y="152400"/>
            <a:ext cx="4114800" cy="1138773"/>
          </a:xfrm>
          <a:prstGeom prst="rect">
            <a:avLst/>
          </a:prstGeom>
          <a:noFill/>
        </p:spPr>
        <p:txBody>
          <a:bodyPr wrap="square" rtlCol="0">
            <a:spAutoFit/>
          </a:bodyPr>
          <a:lstStyle/>
          <a:p>
            <a:r>
              <a:rPr lang="en-US" sz="4000" b="1" dirty="0" smtClean="0">
                <a:solidFill>
                  <a:srgbClr val="FF0000"/>
                </a:solidFill>
              </a:rPr>
              <a:t>Eastern Red Cedar</a:t>
            </a:r>
          </a:p>
          <a:p>
            <a:r>
              <a:rPr lang="en-US" sz="2800" b="1" dirty="0" smtClean="0">
                <a:solidFill>
                  <a:srgbClr val="FF0000"/>
                </a:solidFill>
              </a:rPr>
              <a:t>“</a:t>
            </a:r>
            <a:r>
              <a:rPr lang="en-US" sz="2800" b="1" dirty="0" err="1" smtClean="0">
                <a:solidFill>
                  <a:srgbClr val="FF0000"/>
                </a:solidFill>
              </a:rPr>
              <a:t>Juniperus</a:t>
            </a:r>
            <a:r>
              <a:rPr lang="en-US" sz="2800" b="1" dirty="0" smtClean="0">
                <a:solidFill>
                  <a:srgbClr val="FF0000"/>
                </a:solidFill>
              </a:rPr>
              <a:t> </a:t>
            </a:r>
            <a:r>
              <a:rPr lang="en-US" sz="2800" b="1" dirty="0" err="1" smtClean="0">
                <a:solidFill>
                  <a:srgbClr val="FF0000"/>
                </a:solidFill>
              </a:rPr>
              <a:t>Virginiana</a:t>
            </a:r>
            <a:r>
              <a:rPr lang="en-US" sz="2800" b="1" dirty="0" smtClean="0">
                <a:solidFill>
                  <a:srgbClr val="FF0000"/>
                </a:solidFill>
              </a:rPr>
              <a:t>”</a:t>
            </a:r>
            <a:endParaRPr lang="en-US" sz="2800" b="1" dirty="0">
              <a:solidFill>
                <a:srgbClr val="FF0000"/>
              </a:solidFill>
            </a:endParaRPr>
          </a:p>
        </p:txBody>
      </p:sp>
      <p:sp>
        <p:nvSpPr>
          <p:cNvPr id="8" name="TextBox 7"/>
          <p:cNvSpPr txBox="1"/>
          <p:nvPr/>
        </p:nvSpPr>
        <p:spPr>
          <a:xfrm>
            <a:off x="3352800" y="5943600"/>
            <a:ext cx="1981200" cy="707886"/>
          </a:xfrm>
          <a:prstGeom prst="rect">
            <a:avLst/>
          </a:prstGeom>
          <a:noFill/>
        </p:spPr>
        <p:txBody>
          <a:bodyPr wrap="square" rtlCol="0">
            <a:spAutoFit/>
          </a:bodyPr>
          <a:lstStyle/>
          <a:p>
            <a:r>
              <a:rPr lang="en-US" sz="4000" b="1" dirty="0" smtClean="0">
                <a:solidFill>
                  <a:srgbClr val="FF0000"/>
                </a:solidFill>
              </a:rPr>
              <a:t>Hickory</a:t>
            </a:r>
            <a:endParaRPr lang="en-US" sz="4000" b="1" dirty="0">
              <a:solidFill>
                <a:srgbClr val="FF0000"/>
              </a:solidFill>
            </a:endParaRPr>
          </a:p>
        </p:txBody>
      </p:sp>
      <p:sp>
        <p:nvSpPr>
          <p:cNvPr id="9" name="Rectangle 8"/>
          <p:cNvSpPr/>
          <p:nvPr/>
        </p:nvSpPr>
        <p:spPr>
          <a:xfrm>
            <a:off x="381000" y="2286000"/>
            <a:ext cx="4191000" cy="1077218"/>
          </a:xfrm>
          <a:prstGeom prst="rect">
            <a:avLst/>
          </a:prstGeom>
        </p:spPr>
        <p:txBody>
          <a:bodyPr wrap="square">
            <a:spAutoFit/>
          </a:bodyPr>
          <a:lstStyle/>
          <a:p>
            <a:r>
              <a:rPr lang="en-US" sz="3200" b="1" dirty="0" smtClean="0">
                <a:solidFill>
                  <a:srgbClr val="00B050"/>
                </a:solidFill>
              </a:rPr>
              <a:t>Different woods shrink at different rates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15962"/>
          </a:xfrm>
        </p:spPr>
        <p:txBody>
          <a:bodyPr>
            <a:normAutofit/>
          </a:bodyPr>
          <a:lstStyle/>
          <a:p>
            <a:r>
              <a:rPr lang="en-US" sz="3600" dirty="0" smtClean="0">
                <a:solidFill>
                  <a:srgbClr val="FF0000"/>
                </a:solidFill>
              </a:rPr>
              <a:t>Four ways to obtain green wood for turning:</a:t>
            </a:r>
            <a:endParaRPr lang="en-US" sz="3600" dirty="0"/>
          </a:p>
        </p:txBody>
      </p:sp>
      <p:sp>
        <p:nvSpPr>
          <p:cNvPr id="3" name="Content Placeholder 2"/>
          <p:cNvSpPr>
            <a:spLocks noGrp="1"/>
          </p:cNvSpPr>
          <p:nvPr>
            <p:ph idx="1"/>
          </p:nvPr>
        </p:nvSpPr>
        <p:spPr>
          <a:xfrm>
            <a:off x="533400" y="990600"/>
            <a:ext cx="7467600" cy="685800"/>
          </a:xfrm>
        </p:spPr>
        <p:txBody>
          <a:bodyPr>
            <a:normAutofit/>
          </a:bodyPr>
          <a:lstStyle/>
          <a:p>
            <a:pPr>
              <a:buNone/>
            </a:pPr>
            <a:r>
              <a:rPr lang="en-US" dirty="0" smtClean="0">
                <a:solidFill>
                  <a:srgbClr val="00B0F0"/>
                </a:solidFill>
              </a:rPr>
              <a:t>    Hang around someone with a sawmill .</a:t>
            </a:r>
            <a:endParaRPr lang="en-US" dirty="0" smtClean="0"/>
          </a:p>
          <a:p>
            <a:endParaRPr lang="en-US" dirty="0"/>
          </a:p>
        </p:txBody>
      </p:sp>
      <p:pic>
        <p:nvPicPr>
          <p:cNvPr id="2050" name="Picture 2" descr="C:\Users\user\Desktop\ALL FILES\Power Point Files\Pictures for presentations\IMG_20150710_095853271.jpg"/>
          <p:cNvPicPr>
            <a:picLocks noChangeAspect="1" noChangeArrowheads="1"/>
          </p:cNvPicPr>
          <p:nvPr/>
        </p:nvPicPr>
        <p:blipFill>
          <a:blip r:embed="rId2" cstate="print"/>
          <a:srcRect/>
          <a:stretch>
            <a:fillRect/>
          </a:stretch>
        </p:blipFill>
        <p:spPr bwMode="auto">
          <a:xfrm>
            <a:off x="0" y="1714500"/>
            <a:ext cx="9144000" cy="5143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1143000"/>
          </a:xfrm>
        </p:spPr>
        <p:txBody>
          <a:bodyPr>
            <a:normAutofit fontScale="90000"/>
          </a:bodyPr>
          <a:lstStyle/>
          <a:p>
            <a:r>
              <a:rPr lang="en-US" dirty="0" smtClean="0"/>
              <a:t>Shrinkage and Distortion of green wood</a:t>
            </a:r>
            <a:endParaRPr lang="en-US" dirty="0"/>
          </a:p>
        </p:txBody>
      </p:sp>
      <p:pic>
        <p:nvPicPr>
          <p:cNvPr id="5122" name="Picture 2" descr="C:\Users\user\Desktop\ALL FILES\Power Point Files\Pictures for presentations\100_1949.JPG"/>
          <p:cNvPicPr>
            <a:picLocks noChangeAspect="1" noChangeArrowheads="1"/>
          </p:cNvPicPr>
          <p:nvPr/>
        </p:nvPicPr>
        <p:blipFill>
          <a:blip r:embed="rId2" cstate="print"/>
          <a:srcRect l="16000" t="8667" r="25000" b="15333"/>
          <a:stretch>
            <a:fillRect/>
          </a:stretch>
        </p:blipFill>
        <p:spPr bwMode="auto">
          <a:xfrm>
            <a:off x="152400" y="2362200"/>
            <a:ext cx="4495800" cy="4343400"/>
          </a:xfrm>
          <a:prstGeom prst="rect">
            <a:avLst/>
          </a:prstGeom>
          <a:noFill/>
        </p:spPr>
      </p:pic>
      <p:pic>
        <p:nvPicPr>
          <p:cNvPr id="5123" name="Picture 3" descr="C:\Users\user\Desktop\ALL FILES\Power Point Files\Pictures for presentations\100_1951.JPG"/>
          <p:cNvPicPr>
            <a:picLocks noGrp="1" noChangeAspect="1" noChangeArrowheads="1"/>
          </p:cNvPicPr>
          <p:nvPr>
            <p:ph idx="1"/>
          </p:nvPr>
        </p:nvPicPr>
        <p:blipFill>
          <a:blip r:embed="rId3" cstate="print"/>
          <a:srcRect l="19695" t="6734" r="18432" b="7401"/>
          <a:stretch>
            <a:fillRect/>
          </a:stretch>
        </p:blipFill>
        <p:spPr bwMode="auto">
          <a:xfrm>
            <a:off x="4800600" y="2343539"/>
            <a:ext cx="4191000" cy="4362061"/>
          </a:xfrm>
          <a:prstGeom prst="rect">
            <a:avLst/>
          </a:prstGeom>
          <a:noFill/>
        </p:spPr>
      </p:pic>
      <p:sp>
        <p:nvSpPr>
          <p:cNvPr id="6" name="TextBox 5"/>
          <p:cNvSpPr txBox="1"/>
          <p:nvPr/>
        </p:nvSpPr>
        <p:spPr>
          <a:xfrm>
            <a:off x="609600" y="1676400"/>
            <a:ext cx="3124200" cy="707886"/>
          </a:xfrm>
          <a:prstGeom prst="rect">
            <a:avLst/>
          </a:prstGeom>
          <a:noFill/>
        </p:spPr>
        <p:txBody>
          <a:bodyPr wrap="square" rtlCol="0">
            <a:spAutoFit/>
          </a:bodyPr>
          <a:lstStyle/>
          <a:p>
            <a:r>
              <a:rPr lang="en-US" sz="4000" b="1" dirty="0" smtClean="0">
                <a:solidFill>
                  <a:srgbClr val="FF0000"/>
                </a:solidFill>
              </a:rPr>
              <a:t>Sweet Gum</a:t>
            </a:r>
            <a:endParaRPr lang="en-US" sz="4000" b="1" dirty="0">
              <a:solidFill>
                <a:srgbClr val="FF0000"/>
              </a:solidFill>
            </a:endParaRPr>
          </a:p>
        </p:txBody>
      </p:sp>
      <p:sp>
        <p:nvSpPr>
          <p:cNvPr id="7" name="TextBox 6"/>
          <p:cNvSpPr txBox="1"/>
          <p:nvPr/>
        </p:nvSpPr>
        <p:spPr>
          <a:xfrm>
            <a:off x="5562600" y="1143000"/>
            <a:ext cx="3429000" cy="1754326"/>
          </a:xfrm>
          <a:prstGeom prst="rect">
            <a:avLst/>
          </a:prstGeom>
          <a:noFill/>
        </p:spPr>
        <p:txBody>
          <a:bodyPr wrap="square" rtlCol="0">
            <a:spAutoFit/>
          </a:bodyPr>
          <a:lstStyle/>
          <a:p>
            <a:r>
              <a:rPr lang="en-US" sz="3600" b="1" dirty="0" smtClean="0">
                <a:solidFill>
                  <a:srgbClr val="FF0000"/>
                </a:solidFill>
              </a:rPr>
              <a:t>Bois d” Arc</a:t>
            </a:r>
          </a:p>
          <a:p>
            <a:r>
              <a:rPr lang="en-US" sz="3600" b="1" dirty="0" smtClean="0">
                <a:solidFill>
                  <a:srgbClr val="FF0000"/>
                </a:solidFill>
              </a:rPr>
              <a:t>Osage Orange</a:t>
            </a:r>
          </a:p>
          <a:p>
            <a:r>
              <a:rPr lang="en-US" sz="3600" b="1" dirty="0" smtClean="0">
                <a:solidFill>
                  <a:srgbClr val="FF0000"/>
                </a:solidFill>
              </a:rPr>
              <a:t>Horse Apple Tree</a:t>
            </a:r>
            <a:endParaRPr lang="en-US" sz="3600"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458200" cy="7159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675437"/>
            <a:ext cx="228600" cy="182563"/>
          </a:xfrm>
        </p:spPr>
        <p:txBody>
          <a:bodyPr>
            <a:normAutofit fontScale="25000" lnSpcReduction="20000"/>
          </a:bodyPr>
          <a:lstStyle/>
          <a:p>
            <a:pPr>
              <a:buNone/>
            </a:pPr>
            <a:r>
              <a:rPr lang="en-US" dirty="0" smtClean="0"/>
              <a:t> </a:t>
            </a:r>
            <a:endParaRPr lang="en-US" dirty="0"/>
          </a:p>
        </p:txBody>
      </p:sp>
      <p:graphicFrame>
        <p:nvGraphicFramePr>
          <p:cNvPr id="4" name="Table 3"/>
          <p:cNvGraphicFramePr>
            <a:graphicFrameLocks noGrp="1"/>
          </p:cNvGraphicFramePr>
          <p:nvPr/>
        </p:nvGraphicFramePr>
        <p:xfrm>
          <a:off x="4495800" y="1524000"/>
          <a:ext cx="4495800" cy="4952999"/>
        </p:xfrm>
        <a:graphic>
          <a:graphicData uri="http://schemas.openxmlformats.org/drawingml/2006/table">
            <a:tbl>
              <a:tblPr/>
              <a:tblGrid>
                <a:gridCol w="1105204"/>
                <a:gridCol w="958496"/>
                <a:gridCol w="1467084"/>
                <a:gridCol w="965016"/>
              </a:tblGrid>
              <a:tr h="395487">
                <a:tc gridSpan="3">
                  <a:txBody>
                    <a:bodyPr/>
                    <a:lstStyle/>
                    <a:p>
                      <a:pPr algn="l" fontAlgn="b"/>
                      <a:r>
                        <a:rPr lang="en-US" sz="1900" b="1" i="0" u="none" strike="noStrike" dirty="0" smtClean="0">
                          <a:solidFill>
                            <a:srgbClr val="000000"/>
                          </a:solidFill>
                          <a:latin typeface="Calibri"/>
                        </a:rPr>
                        <a:t>Average </a:t>
                      </a:r>
                      <a:r>
                        <a:rPr lang="en-US" sz="1900" b="1" i="0" u="none" strike="noStrike" dirty="0">
                          <a:solidFill>
                            <a:srgbClr val="000000"/>
                          </a:solidFill>
                          <a:latin typeface="Calibri"/>
                        </a:rPr>
                        <a:t>shrinkages,  </a:t>
                      </a:r>
                    </a:p>
                  </a:txBody>
                  <a:tcPr marL="7726" marR="7726" marT="7726"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latin typeface="Calibri"/>
                        </a:rPr>
                        <a:t> </a:t>
                      </a:r>
                    </a:p>
                  </a:txBody>
                  <a:tcPr marL="7726" marR="7726" marT="772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95487">
                <a:tc gridSpan="4">
                  <a:txBody>
                    <a:bodyPr/>
                    <a:lstStyle/>
                    <a:p>
                      <a:pPr algn="l" fontAlgn="b"/>
                      <a:r>
                        <a:rPr lang="fr-FR" sz="1900" b="1" i="0" u="none" strike="noStrike">
                          <a:solidFill>
                            <a:srgbClr val="000000"/>
                          </a:solidFill>
                          <a:latin typeface="Calibri"/>
                        </a:rPr>
                        <a:t>fibre saturation point (FSP)(32%)</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404903">
                <a:tc gridSpan="3">
                  <a:txBody>
                    <a:bodyPr/>
                    <a:lstStyle/>
                    <a:p>
                      <a:pPr algn="l" fontAlgn="b"/>
                      <a:r>
                        <a:rPr lang="en-US" sz="1900" b="1" i="0" u="none" strike="noStrike">
                          <a:solidFill>
                            <a:srgbClr val="000000"/>
                          </a:solidFill>
                          <a:latin typeface="Calibri"/>
                        </a:rPr>
                        <a:t>to 12% moisture content.</a:t>
                      </a:r>
                    </a:p>
                  </a:txBody>
                  <a:tcPr marL="7726" marR="7726" marT="7726"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r>
                        <a:rPr lang="en-US" sz="900" b="0" i="0" u="none" strike="noStrike">
                          <a:solidFill>
                            <a:srgbClr val="000000"/>
                          </a:solidFill>
                          <a:latin typeface="Calibri"/>
                        </a:rPr>
                        <a:t> </a:t>
                      </a:r>
                    </a:p>
                  </a:txBody>
                  <a:tcPr marL="7726" marR="7726" marT="772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73074">
                <a:tc>
                  <a:txBody>
                    <a:bodyPr/>
                    <a:lstStyle/>
                    <a:p>
                      <a:pPr algn="l" fontAlgn="b"/>
                      <a:r>
                        <a:rPr lang="en-US" sz="9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Calibri"/>
                        </a:rPr>
                        <a:t>Radial</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Calibri"/>
                        </a:rPr>
                        <a:t>Circumferential</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latin typeface="Calibri"/>
                        </a:rPr>
                        <a:t>Ratio</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3074">
                <a:tc>
                  <a:txBody>
                    <a:bodyPr/>
                    <a:lstStyle/>
                    <a:p>
                      <a:pPr algn="l" fontAlgn="b"/>
                      <a:r>
                        <a:rPr lang="en-US" sz="1300" b="1" i="0" u="none" strike="noStrike">
                          <a:solidFill>
                            <a:srgbClr val="000000"/>
                          </a:solidFill>
                          <a:latin typeface="Calibri"/>
                        </a:rPr>
                        <a:t>Hardwoods</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Calibri"/>
                        </a:rPr>
                        <a:t>%</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a:solidFill>
                            <a:srgbClr val="000000"/>
                          </a:solidFill>
                          <a:latin typeface="Calibri"/>
                        </a:rPr>
                        <a:t>%</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300" b="0" i="0" u="none" strike="noStrike" dirty="0">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Ash</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7.0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1.6</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Cherry</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3.5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1.9</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Elm</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1.4</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Holly</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5.0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12.0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2.4</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Sugar Maple</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5.0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White Oak</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3.0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5.5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1.9</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Purple Heart</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2.3</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Beech</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3.0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6.0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Sycamore</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5.5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2.2</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Walnut</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3.5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1.4</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73074">
                <a:tc>
                  <a:txBody>
                    <a:bodyPr/>
                    <a:lstStyle/>
                    <a:p>
                      <a:pPr algn="l" fontAlgn="b"/>
                      <a:r>
                        <a:rPr lang="en-US" sz="1300" b="1" i="0" u="none" strike="noStrike">
                          <a:solidFill>
                            <a:srgbClr val="000000"/>
                          </a:solidFill>
                          <a:latin typeface="Calibri"/>
                        </a:rPr>
                        <a:t>Softwoods</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 </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44825">
                <a:tc>
                  <a:txBody>
                    <a:bodyPr/>
                    <a:lstStyle/>
                    <a:p>
                      <a:pPr algn="l" fontAlgn="b"/>
                      <a:r>
                        <a:rPr lang="en-US" sz="1100" b="0" i="1" u="none" strike="noStrike">
                          <a:solidFill>
                            <a:srgbClr val="000000"/>
                          </a:solidFill>
                          <a:latin typeface="Calibri"/>
                        </a:rPr>
                        <a:t>Pine</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2.5</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latin typeface="Calibri"/>
                        </a:rPr>
                        <a:t>4.0</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1.6</a:t>
                      </a:r>
                    </a:p>
                  </a:txBody>
                  <a:tcPr marL="7726" marR="7726" marT="772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pic>
        <p:nvPicPr>
          <p:cNvPr id="12289" name="Picture 1" descr="C:\Users\user\Desktop\ALL FILES\Power Point Files\Pictures for presentations\batch one\Shrinkage and distortion of wood picture 2015a.jpg"/>
          <p:cNvPicPr>
            <a:picLocks noChangeAspect="1" noChangeArrowheads="1"/>
          </p:cNvPicPr>
          <p:nvPr/>
        </p:nvPicPr>
        <p:blipFill>
          <a:blip r:embed="rId2" cstate="print"/>
          <a:srcRect l="1961" t="15275"/>
          <a:stretch>
            <a:fillRect/>
          </a:stretch>
        </p:blipFill>
        <p:spPr bwMode="auto">
          <a:xfrm>
            <a:off x="228600" y="1066800"/>
            <a:ext cx="4121250" cy="2743200"/>
          </a:xfrm>
          <a:prstGeom prst="rect">
            <a:avLst/>
          </a:prstGeom>
          <a:noFill/>
        </p:spPr>
      </p:pic>
      <p:pic>
        <p:nvPicPr>
          <p:cNvPr id="12290" name="Picture 2" descr="C:\Users\user\Desktop\ALL FILES\Power Point Files\Pictures for presentations\batch one\distortion of wood bowls _ cut down pict 2015b.jpg"/>
          <p:cNvPicPr>
            <a:picLocks noChangeAspect="1" noChangeArrowheads="1"/>
          </p:cNvPicPr>
          <p:nvPr/>
        </p:nvPicPr>
        <p:blipFill>
          <a:blip r:embed="rId3" cstate="print"/>
          <a:srcRect t="12094" b="6762"/>
          <a:stretch>
            <a:fillRect/>
          </a:stretch>
        </p:blipFill>
        <p:spPr bwMode="auto">
          <a:xfrm>
            <a:off x="228600" y="3892062"/>
            <a:ext cx="3048000" cy="281353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159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370637"/>
            <a:ext cx="457200" cy="487363"/>
          </a:xfrm>
        </p:spPr>
        <p:txBody>
          <a:bodyPr>
            <a:normAutofit fontScale="92500" lnSpcReduction="20000"/>
          </a:bodyPr>
          <a:lstStyle/>
          <a:p>
            <a:pPr>
              <a:buNone/>
            </a:pPr>
            <a:r>
              <a:rPr lang="en-US" dirty="0" smtClean="0"/>
              <a:t> </a:t>
            </a:r>
            <a:endParaRPr lang="en-US" dirty="0"/>
          </a:p>
        </p:txBody>
      </p:sp>
      <p:pic>
        <p:nvPicPr>
          <p:cNvPr id="1026" name="Picture 2" descr="C:\Users\user\Desktop\ALL FILES\Power Point Files\Pictures for presentations\batch one\100_2127.jpg"/>
          <p:cNvPicPr>
            <a:picLocks noChangeAspect="1" noChangeArrowheads="1"/>
          </p:cNvPicPr>
          <p:nvPr/>
        </p:nvPicPr>
        <p:blipFill>
          <a:blip r:embed="rId2" cstate="print"/>
          <a:srcRect l="10804" t="6172" r="16656" b="5363"/>
          <a:stretch>
            <a:fillRect/>
          </a:stretch>
        </p:blipFill>
        <p:spPr bwMode="auto">
          <a:xfrm>
            <a:off x="228599" y="2057400"/>
            <a:ext cx="5080591" cy="4648200"/>
          </a:xfrm>
          <a:prstGeom prst="rect">
            <a:avLst/>
          </a:prstGeom>
          <a:noFill/>
        </p:spPr>
      </p:pic>
      <p:sp>
        <p:nvSpPr>
          <p:cNvPr id="7" name="Rectangle 6"/>
          <p:cNvSpPr/>
          <p:nvPr/>
        </p:nvSpPr>
        <p:spPr>
          <a:xfrm>
            <a:off x="228600" y="1143000"/>
            <a:ext cx="4267199" cy="954107"/>
          </a:xfrm>
          <a:prstGeom prst="rect">
            <a:avLst/>
          </a:prstGeom>
        </p:spPr>
        <p:txBody>
          <a:bodyPr wrap="square">
            <a:spAutoFit/>
          </a:bodyPr>
          <a:lstStyle/>
          <a:p>
            <a:r>
              <a:rPr lang="en-US" sz="2800" b="1" dirty="0" smtClean="0">
                <a:solidFill>
                  <a:srgbClr val="C00000"/>
                </a:solidFill>
              </a:rPr>
              <a:t>Circumferential shrinkage on persimmon wood</a:t>
            </a:r>
            <a:endParaRPr lang="en-US" sz="2800" b="1" dirty="0">
              <a:solidFill>
                <a:srgbClr val="C00000"/>
              </a:solidFill>
            </a:endParaRPr>
          </a:p>
        </p:txBody>
      </p:sp>
      <p:sp>
        <p:nvSpPr>
          <p:cNvPr id="8" name="TextBox 7"/>
          <p:cNvSpPr txBox="1"/>
          <p:nvPr/>
        </p:nvSpPr>
        <p:spPr>
          <a:xfrm>
            <a:off x="6553200" y="3505200"/>
            <a:ext cx="2286000" cy="1384995"/>
          </a:xfrm>
          <a:prstGeom prst="rect">
            <a:avLst/>
          </a:prstGeom>
          <a:noFill/>
        </p:spPr>
        <p:txBody>
          <a:bodyPr wrap="square" rtlCol="0">
            <a:spAutoFit/>
          </a:bodyPr>
          <a:lstStyle/>
          <a:p>
            <a:r>
              <a:rPr lang="en-US" sz="2800" b="1" dirty="0" smtClean="0">
                <a:solidFill>
                  <a:srgbClr val="C00000"/>
                </a:solidFill>
              </a:rPr>
              <a:t> Shrinkage of crooked grain Walnut root</a:t>
            </a:r>
            <a:endParaRPr lang="en-US" sz="2800" b="1" dirty="0">
              <a:solidFill>
                <a:srgbClr val="C00000"/>
              </a:solidFill>
            </a:endParaRPr>
          </a:p>
        </p:txBody>
      </p:sp>
      <p:pic>
        <p:nvPicPr>
          <p:cNvPr id="1027" name="Picture 3" descr="C:\Users\user\Desktop\ALL FILES\Power Point Files\Pictures for presentations\batch one\100_2129.jpg"/>
          <p:cNvPicPr>
            <a:picLocks noChangeAspect="1" noChangeArrowheads="1"/>
          </p:cNvPicPr>
          <p:nvPr/>
        </p:nvPicPr>
        <p:blipFill>
          <a:blip r:embed="rId3" cstate="print"/>
          <a:srcRect l="9238" t="14777" r="5772" b="11339"/>
          <a:stretch>
            <a:fillRect/>
          </a:stretch>
        </p:blipFill>
        <p:spPr bwMode="auto">
          <a:xfrm>
            <a:off x="4800600" y="838200"/>
            <a:ext cx="4206240" cy="27432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7159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248400"/>
            <a:ext cx="1143000" cy="487363"/>
          </a:xfrm>
        </p:spPr>
        <p:txBody>
          <a:bodyPr>
            <a:normAutofit fontScale="92500" lnSpcReduction="20000"/>
          </a:bodyPr>
          <a:lstStyle/>
          <a:p>
            <a:pPr>
              <a:buNone/>
            </a:pPr>
            <a:r>
              <a:rPr lang="en-US" dirty="0" smtClean="0"/>
              <a:t>  </a:t>
            </a:r>
            <a:endParaRPr lang="en-US" dirty="0"/>
          </a:p>
        </p:txBody>
      </p:sp>
      <p:pic>
        <p:nvPicPr>
          <p:cNvPr id="11265" name="Picture 1" descr="C:\Users\user\Desktop\ALL FILES\Power Point Files\Pictures for presentations\batch one\100_2104.jpg"/>
          <p:cNvPicPr>
            <a:picLocks noChangeAspect="1" noChangeArrowheads="1"/>
          </p:cNvPicPr>
          <p:nvPr/>
        </p:nvPicPr>
        <p:blipFill>
          <a:blip r:embed="rId2" cstate="print"/>
          <a:srcRect l="3290" t="26312" r="7882" b="47375"/>
          <a:stretch>
            <a:fillRect/>
          </a:stretch>
        </p:blipFill>
        <p:spPr bwMode="auto">
          <a:xfrm>
            <a:off x="3238500" y="990600"/>
            <a:ext cx="5905500" cy="1312333"/>
          </a:xfrm>
          <a:prstGeom prst="rect">
            <a:avLst/>
          </a:prstGeom>
          <a:noFill/>
        </p:spPr>
      </p:pic>
      <p:pic>
        <p:nvPicPr>
          <p:cNvPr id="11266" name="Picture 2" descr="C:\Users\user\Desktop\ALL FILES\Power Point Files\Pictures for presentations\batch one\100_2106.jpg"/>
          <p:cNvPicPr>
            <a:picLocks noChangeAspect="1" noChangeArrowheads="1"/>
          </p:cNvPicPr>
          <p:nvPr/>
        </p:nvPicPr>
        <p:blipFill>
          <a:blip r:embed="rId3" cstate="print"/>
          <a:srcRect t="3268" r="9314" b="64052"/>
          <a:stretch>
            <a:fillRect/>
          </a:stretch>
        </p:blipFill>
        <p:spPr bwMode="auto">
          <a:xfrm>
            <a:off x="3223260" y="2743200"/>
            <a:ext cx="5920740" cy="1600200"/>
          </a:xfrm>
          <a:prstGeom prst="rect">
            <a:avLst/>
          </a:prstGeom>
          <a:noFill/>
        </p:spPr>
      </p:pic>
      <p:pic>
        <p:nvPicPr>
          <p:cNvPr id="11267" name="Picture 3" descr="C:\Users\user\Desktop\ALL FILES\Power Point Files\Pictures for presentations\batch one\100_2110.jpg"/>
          <p:cNvPicPr>
            <a:picLocks noChangeAspect="1" noChangeArrowheads="1"/>
          </p:cNvPicPr>
          <p:nvPr/>
        </p:nvPicPr>
        <p:blipFill>
          <a:blip r:embed="rId4" cstate="print"/>
          <a:srcRect l="12555" r="16303" b="4474"/>
          <a:stretch>
            <a:fillRect/>
          </a:stretch>
        </p:blipFill>
        <p:spPr bwMode="auto">
          <a:xfrm>
            <a:off x="0" y="1066800"/>
            <a:ext cx="3048000" cy="3070349"/>
          </a:xfrm>
          <a:prstGeom prst="rect">
            <a:avLst/>
          </a:prstGeom>
          <a:noFill/>
        </p:spPr>
      </p:pic>
      <p:pic>
        <p:nvPicPr>
          <p:cNvPr id="11268" name="Picture 4" descr="C:\Users\user\Desktop\ALL FILES\Power Point Files\Pictures for presentations\batch one\100_2116.jpg"/>
          <p:cNvPicPr>
            <a:picLocks noChangeAspect="1" noChangeArrowheads="1"/>
          </p:cNvPicPr>
          <p:nvPr/>
        </p:nvPicPr>
        <p:blipFill>
          <a:blip r:embed="rId5" cstate="print"/>
          <a:srcRect l="4286" t="26913" r="4286" b="38081"/>
          <a:stretch>
            <a:fillRect/>
          </a:stretch>
        </p:blipFill>
        <p:spPr bwMode="auto">
          <a:xfrm>
            <a:off x="953911" y="4724400"/>
            <a:ext cx="7428089" cy="2133600"/>
          </a:xfrm>
          <a:prstGeom prst="rect">
            <a:avLst/>
          </a:prstGeom>
          <a:noFill/>
        </p:spPr>
      </p:pic>
      <p:sp>
        <p:nvSpPr>
          <p:cNvPr id="8" name="TextBox 7"/>
          <p:cNvSpPr txBox="1"/>
          <p:nvPr/>
        </p:nvSpPr>
        <p:spPr>
          <a:xfrm>
            <a:off x="152400" y="762000"/>
            <a:ext cx="2133600" cy="461665"/>
          </a:xfrm>
          <a:prstGeom prst="rect">
            <a:avLst/>
          </a:prstGeom>
          <a:noFill/>
        </p:spPr>
        <p:txBody>
          <a:bodyPr wrap="square" rtlCol="0">
            <a:spAutoFit/>
          </a:bodyPr>
          <a:lstStyle/>
          <a:p>
            <a:r>
              <a:rPr lang="en-US" sz="2400" b="1" dirty="0" smtClean="0">
                <a:solidFill>
                  <a:srgbClr val="FF0000"/>
                </a:solidFill>
              </a:rPr>
              <a:t>1. Walnut Root</a:t>
            </a:r>
            <a:endParaRPr lang="en-US" sz="2400" b="1" dirty="0">
              <a:solidFill>
                <a:srgbClr val="FF0000"/>
              </a:solidFill>
            </a:endParaRPr>
          </a:p>
        </p:txBody>
      </p:sp>
      <p:sp>
        <p:nvSpPr>
          <p:cNvPr id="9" name="TextBox 8"/>
          <p:cNvSpPr txBox="1"/>
          <p:nvPr/>
        </p:nvSpPr>
        <p:spPr>
          <a:xfrm>
            <a:off x="4419600" y="609600"/>
            <a:ext cx="3352800" cy="461665"/>
          </a:xfrm>
          <a:prstGeom prst="rect">
            <a:avLst/>
          </a:prstGeom>
          <a:noFill/>
        </p:spPr>
        <p:txBody>
          <a:bodyPr wrap="square" rtlCol="0">
            <a:spAutoFit/>
          </a:bodyPr>
          <a:lstStyle/>
          <a:p>
            <a:r>
              <a:rPr lang="en-US" sz="2400" b="1" dirty="0" smtClean="0">
                <a:solidFill>
                  <a:srgbClr val="FF0000"/>
                </a:solidFill>
              </a:rPr>
              <a:t>2. Black Cherry off-cut</a:t>
            </a:r>
            <a:endParaRPr lang="en-US" sz="2400" b="1" dirty="0">
              <a:solidFill>
                <a:srgbClr val="FF0000"/>
              </a:solidFill>
            </a:endParaRPr>
          </a:p>
        </p:txBody>
      </p:sp>
      <p:sp>
        <p:nvSpPr>
          <p:cNvPr id="10" name="TextBox 9"/>
          <p:cNvSpPr txBox="1"/>
          <p:nvPr/>
        </p:nvSpPr>
        <p:spPr>
          <a:xfrm>
            <a:off x="4724400" y="2362200"/>
            <a:ext cx="2895600" cy="461665"/>
          </a:xfrm>
          <a:prstGeom prst="rect">
            <a:avLst/>
          </a:prstGeom>
          <a:noFill/>
        </p:spPr>
        <p:txBody>
          <a:bodyPr wrap="square" rtlCol="0">
            <a:spAutoFit/>
          </a:bodyPr>
          <a:lstStyle/>
          <a:p>
            <a:r>
              <a:rPr lang="en-US" sz="2400" b="1" dirty="0" smtClean="0">
                <a:solidFill>
                  <a:srgbClr val="FF0000"/>
                </a:solidFill>
              </a:rPr>
              <a:t>3. Beech slab 2” thick </a:t>
            </a:r>
            <a:endParaRPr lang="en-US" sz="2400" b="1" dirty="0">
              <a:solidFill>
                <a:srgbClr val="FF0000"/>
              </a:solidFill>
            </a:endParaRPr>
          </a:p>
        </p:txBody>
      </p:sp>
      <p:sp>
        <p:nvSpPr>
          <p:cNvPr id="11" name="TextBox 10"/>
          <p:cNvSpPr txBox="1"/>
          <p:nvPr/>
        </p:nvSpPr>
        <p:spPr>
          <a:xfrm>
            <a:off x="914400" y="4343400"/>
            <a:ext cx="4495800" cy="461665"/>
          </a:xfrm>
          <a:prstGeom prst="rect">
            <a:avLst/>
          </a:prstGeom>
          <a:noFill/>
        </p:spPr>
        <p:txBody>
          <a:bodyPr wrap="square" rtlCol="0">
            <a:spAutoFit/>
          </a:bodyPr>
          <a:lstStyle/>
          <a:p>
            <a:r>
              <a:rPr lang="en-US" sz="2400" b="1" dirty="0" smtClean="0">
                <a:solidFill>
                  <a:srgbClr val="FF0000"/>
                </a:solidFill>
              </a:rPr>
              <a:t>4. Walnut turning blank  2” x 20”</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397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675437"/>
            <a:ext cx="304800" cy="182563"/>
          </a:xfrm>
        </p:spPr>
        <p:txBody>
          <a:bodyPr>
            <a:normAutofit fontScale="25000" lnSpcReduction="20000"/>
          </a:bodyPr>
          <a:lstStyle/>
          <a:p>
            <a:pPr>
              <a:buNone/>
            </a:pPr>
            <a:r>
              <a:rPr lang="en-US" dirty="0" smtClean="0"/>
              <a:t> </a:t>
            </a:r>
            <a:endParaRPr lang="en-US" dirty="0"/>
          </a:p>
        </p:txBody>
      </p:sp>
      <p:pic>
        <p:nvPicPr>
          <p:cNvPr id="96258" name="Picture 2" descr="C:\Users\user\Desktop\ALL FILES\Power Point Files\Pictures for presentations\batch one\IMG_20150203_102349198.jpg"/>
          <p:cNvPicPr>
            <a:picLocks noChangeAspect="1" noChangeArrowheads="1"/>
          </p:cNvPicPr>
          <p:nvPr/>
        </p:nvPicPr>
        <p:blipFill>
          <a:blip r:embed="rId2" cstate="print"/>
          <a:srcRect l="12000" t="4741" r="9333" b="7556"/>
          <a:stretch>
            <a:fillRect/>
          </a:stretch>
        </p:blipFill>
        <p:spPr bwMode="auto">
          <a:xfrm>
            <a:off x="152400" y="3200400"/>
            <a:ext cx="5486400" cy="3440624"/>
          </a:xfrm>
          <a:prstGeom prst="rect">
            <a:avLst/>
          </a:prstGeom>
          <a:noFill/>
        </p:spPr>
      </p:pic>
      <p:pic>
        <p:nvPicPr>
          <p:cNvPr id="96259" name="Picture 3" descr="C:\Users\user\Desktop\ALL FILES\Pictures\Pictures 2014_2015\IMG_20130805_130626_867.jpg"/>
          <p:cNvPicPr>
            <a:picLocks noChangeAspect="1" noChangeArrowheads="1"/>
          </p:cNvPicPr>
          <p:nvPr/>
        </p:nvPicPr>
        <p:blipFill>
          <a:blip r:embed="rId3" cstate="print"/>
          <a:srcRect l="6000" t="2250" b="32500"/>
          <a:stretch>
            <a:fillRect/>
          </a:stretch>
        </p:blipFill>
        <p:spPr bwMode="auto">
          <a:xfrm>
            <a:off x="5842438" y="2743200"/>
            <a:ext cx="3149162" cy="3886200"/>
          </a:xfrm>
          <a:prstGeom prst="rect">
            <a:avLst/>
          </a:prstGeom>
          <a:noFill/>
        </p:spPr>
      </p:pic>
      <p:sp>
        <p:nvSpPr>
          <p:cNvPr id="6" name="TextBox 5"/>
          <p:cNvSpPr txBox="1"/>
          <p:nvPr/>
        </p:nvSpPr>
        <p:spPr>
          <a:xfrm>
            <a:off x="381000" y="1295400"/>
            <a:ext cx="8305800" cy="1261884"/>
          </a:xfrm>
          <a:prstGeom prst="rect">
            <a:avLst/>
          </a:prstGeom>
          <a:noFill/>
        </p:spPr>
        <p:txBody>
          <a:bodyPr wrap="square" rtlCol="0">
            <a:spAutoFit/>
          </a:bodyPr>
          <a:lstStyle/>
          <a:p>
            <a:r>
              <a:rPr lang="en-US" sz="2400" b="1" dirty="0" smtClean="0">
                <a:solidFill>
                  <a:srgbClr val="00B0F0"/>
                </a:solidFill>
              </a:rPr>
              <a:t>Have a saw mill cut your wood into two, three or four inch slabs so it will </a:t>
            </a:r>
            <a:r>
              <a:rPr lang="en-US" sz="2800" b="1" dirty="0" smtClean="0">
                <a:solidFill>
                  <a:srgbClr val="FF0000"/>
                </a:solidFill>
              </a:rPr>
              <a:t>dry faster</a:t>
            </a:r>
            <a:r>
              <a:rPr lang="en-US" sz="2400" b="1" dirty="0" smtClean="0">
                <a:solidFill>
                  <a:srgbClr val="00B0F0"/>
                </a:solidFill>
              </a:rPr>
              <a:t>.  Slabs make great shallow bowls and platters. </a:t>
            </a:r>
            <a:endParaRPr lang="en-US" sz="2400" b="1" dirty="0">
              <a:solidFill>
                <a:srgbClr val="00B0F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7921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523037"/>
            <a:ext cx="381000" cy="334963"/>
          </a:xfrm>
        </p:spPr>
        <p:txBody>
          <a:bodyPr>
            <a:normAutofit fontScale="55000" lnSpcReduction="20000"/>
          </a:bodyPr>
          <a:lstStyle/>
          <a:p>
            <a:pPr>
              <a:buNone/>
            </a:pPr>
            <a:r>
              <a:rPr lang="en-US" dirty="0" smtClean="0"/>
              <a:t> </a:t>
            </a:r>
            <a:endParaRPr lang="en-US" dirty="0"/>
          </a:p>
        </p:txBody>
      </p:sp>
      <p:pic>
        <p:nvPicPr>
          <p:cNvPr id="90114" name="Picture 2"/>
          <p:cNvPicPr>
            <a:picLocks noChangeAspect="1" noChangeArrowheads="1"/>
          </p:cNvPicPr>
          <p:nvPr/>
        </p:nvPicPr>
        <p:blipFill>
          <a:blip r:embed="rId2" cstate="print"/>
          <a:srcRect l="7000" t="9333" r="6000" b="8000"/>
          <a:stretch>
            <a:fillRect/>
          </a:stretch>
        </p:blipFill>
        <p:spPr bwMode="auto">
          <a:xfrm>
            <a:off x="2560074" y="1981200"/>
            <a:ext cx="6415548" cy="4572000"/>
          </a:xfrm>
          <a:prstGeom prst="rect">
            <a:avLst/>
          </a:prstGeom>
          <a:noFill/>
          <a:ln w="9525">
            <a:noFill/>
            <a:miter lim="800000"/>
            <a:headEnd/>
            <a:tailEnd/>
          </a:ln>
          <a:effectLst/>
        </p:spPr>
      </p:pic>
      <p:sp>
        <p:nvSpPr>
          <p:cNvPr id="5" name="TextBox 4"/>
          <p:cNvSpPr txBox="1"/>
          <p:nvPr/>
        </p:nvSpPr>
        <p:spPr>
          <a:xfrm>
            <a:off x="152400" y="2133600"/>
            <a:ext cx="2438400" cy="4339650"/>
          </a:xfrm>
          <a:prstGeom prst="rect">
            <a:avLst/>
          </a:prstGeom>
          <a:noFill/>
        </p:spPr>
        <p:txBody>
          <a:bodyPr wrap="square" rtlCol="0">
            <a:spAutoFit/>
          </a:bodyPr>
          <a:lstStyle/>
          <a:p>
            <a:r>
              <a:rPr lang="en-US" sz="2400" dirty="0" smtClean="0">
                <a:solidFill>
                  <a:srgbClr val="00B0F0"/>
                </a:solidFill>
              </a:rPr>
              <a:t>One of the ways to deal with shrinkage and distortion of your bowl is to rough turn it and leave the walls </a:t>
            </a:r>
            <a:r>
              <a:rPr lang="en-US" sz="3600" b="1" dirty="0" smtClean="0">
                <a:solidFill>
                  <a:srgbClr val="FF0000"/>
                </a:solidFill>
              </a:rPr>
              <a:t>thick</a:t>
            </a:r>
            <a:r>
              <a:rPr lang="en-US" sz="3600" b="1" dirty="0" smtClean="0">
                <a:solidFill>
                  <a:srgbClr val="00B0F0"/>
                </a:solidFill>
              </a:rPr>
              <a:t> </a:t>
            </a:r>
            <a:r>
              <a:rPr lang="en-US" sz="2400" dirty="0" smtClean="0">
                <a:solidFill>
                  <a:srgbClr val="00B0F0"/>
                </a:solidFill>
              </a:rPr>
              <a:t>until its dry. Wall thickness should be left 1 to 1 ½” inches </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715962"/>
          </a:xfrm>
        </p:spPr>
        <p:txBody>
          <a:bodyPr>
            <a:normAutofit fontScale="90000"/>
          </a:bodyPr>
          <a:lstStyle/>
          <a:p>
            <a:r>
              <a:rPr lang="en-US" dirty="0" smtClean="0"/>
              <a:t>Shrinkage and Distortion of green wood</a:t>
            </a:r>
            <a:endParaRPr lang="en-US" dirty="0"/>
          </a:p>
        </p:txBody>
      </p:sp>
      <p:sp>
        <p:nvSpPr>
          <p:cNvPr id="3" name="Content Placeholder 2"/>
          <p:cNvSpPr>
            <a:spLocks noGrp="1"/>
          </p:cNvSpPr>
          <p:nvPr>
            <p:ph idx="1"/>
          </p:nvPr>
        </p:nvSpPr>
        <p:spPr>
          <a:xfrm>
            <a:off x="0" y="6370637"/>
            <a:ext cx="685800" cy="487363"/>
          </a:xfrm>
        </p:spPr>
        <p:txBody>
          <a:bodyPr>
            <a:normAutofit fontScale="92500" lnSpcReduction="20000"/>
          </a:bodyPr>
          <a:lstStyle/>
          <a:p>
            <a:pPr>
              <a:buNone/>
            </a:pPr>
            <a:r>
              <a:rPr lang="en-US" dirty="0" smtClean="0"/>
              <a:t> </a:t>
            </a:r>
            <a:endParaRPr lang="en-US" dirty="0"/>
          </a:p>
        </p:txBody>
      </p:sp>
      <p:pic>
        <p:nvPicPr>
          <p:cNvPr id="71682" name="Picture 2" descr="C:\Users\user\Desktop\ALL FILES\Power Point Files\Pictures for presentations\batch one\IMG_20131125_184238_318.jpg"/>
          <p:cNvPicPr>
            <a:picLocks noChangeAspect="1" noChangeArrowheads="1"/>
          </p:cNvPicPr>
          <p:nvPr/>
        </p:nvPicPr>
        <p:blipFill>
          <a:blip r:embed="rId2" cstate="print"/>
          <a:srcRect l="8594" t="4167" r="21875" b="12500"/>
          <a:stretch>
            <a:fillRect/>
          </a:stretch>
        </p:blipFill>
        <p:spPr bwMode="auto">
          <a:xfrm>
            <a:off x="457200" y="1219200"/>
            <a:ext cx="8153400" cy="5496674"/>
          </a:xfrm>
          <a:prstGeom prst="rect">
            <a:avLst/>
          </a:prstGeom>
          <a:noFill/>
        </p:spPr>
      </p:pic>
      <p:sp>
        <p:nvSpPr>
          <p:cNvPr id="5" name="TextBox 4"/>
          <p:cNvSpPr txBox="1"/>
          <p:nvPr/>
        </p:nvSpPr>
        <p:spPr>
          <a:xfrm>
            <a:off x="228600" y="762000"/>
            <a:ext cx="8610600" cy="461665"/>
          </a:xfrm>
          <a:prstGeom prst="rect">
            <a:avLst/>
          </a:prstGeom>
          <a:noFill/>
        </p:spPr>
        <p:txBody>
          <a:bodyPr wrap="square" rtlCol="0">
            <a:spAutoFit/>
          </a:bodyPr>
          <a:lstStyle/>
          <a:p>
            <a:r>
              <a:rPr lang="en-US" sz="2400" b="1" dirty="0" smtClean="0">
                <a:solidFill>
                  <a:srgbClr val="FF0000"/>
                </a:solidFill>
              </a:rPr>
              <a:t>Bradford Pear – Which way will it warp and distort during drying?</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762000"/>
          </a:xfrm>
        </p:spPr>
        <p:txBody>
          <a:bodyPr>
            <a:normAutofit/>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152400" y="1066800"/>
            <a:ext cx="3810000" cy="2743199"/>
          </a:xfrm>
        </p:spPr>
        <p:txBody>
          <a:bodyPr>
            <a:normAutofit lnSpcReduction="10000"/>
          </a:bodyPr>
          <a:lstStyle/>
          <a:p>
            <a:pPr>
              <a:buNone/>
            </a:pPr>
            <a:r>
              <a:rPr lang="en-US" dirty="0" smtClean="0"/>
              <a:t>    </a:t>
            </a:r>
            <a:r>
              <a:rPr lang="en-US" dirty="0" smtClean="0">
                <a:solidFill>
                  <a:srgbClr val="00B0F0"/>
                </a:solidFill>
              </a:rPr>
              <a:t>You can control the rate of moisture release by applying coatings to slow down drying of the wood.</a:t>
            </a:r>
            <a:endParaRPr lang="en-US" dirty="0">
              <a:solidFill>
                <a:srgbClr val="00B0F0"/>
              </a:solidFill>
            </a:endParaRPr>
          </a:p>
        </p:txBody>
      </p:sp>
      <p:pic>
        <p:nvPicPr>
          <p:cNvPr id="72706" name="Picture 2" descr="C:\Users\user\Desktop\ALL FILES\Power Point Files\Pictures for presentations\batch one\100_2122.jpg"/>
          <p:cNvPicPr>
            <a:picLocks noChangeAspect="1" noChangeArrowheads="1"/>
          </p:cNvPicPr>
          <p:nvPr/>
        </p:nvPicPr>
        <p:blipFill>
          <a:blip r:embed="rId2" cstate="print"/>
          <a:srcRect l="21308" t="8521" r="21162" b="11953"/>
          <a:stretch>
            <a:fillRect/>
          </a:stretch>
        </p:blipFill>
        <p:spPr bwMode="auto">
          <a:xfrm>
            <a:off x="457200" y="3886200"/>
            <a:ext cx="2743200" cy="2844800"/>
          </a:xfrm>
          <a:prstGeom prst="rect">
            <a:avLst/>
          </a:prstGeom>
          <a:noFill/>
        </p:spPr>
      </p:pic>
      <p:pic>
        <p:nvPicPr>
          <p:cNvPr id="72707" name="Picture 3" descr="C:\Users\user\Desktop\ALL FILES\Power Point Files\Pictures for presentations\batch one\100_2124.jpg"/>
          <p:cNvPicPr>
            <a:picLocks noChangeAspect="1" noChangeArrowheads="1"/>
          </p:cNvPicPr>
          <p:nvPr/>
        </p:nvPicPr>
        <p:blipFill>
          <a:blip r:embed="rId3" cstate="print"/>
          <a:srcRect l="19433" t="5313" r="6367" b="5200"/>
          <a:stretch>
            <a:fillRect/>
          </a:stretch>
        </p:blipFill>
        <p:spPr bwMode="auto">
          <a:xfrm>
            <a:off x="5791200" y="3810000"/>
            <a:ext cx="3200400" cy="2895600"/>
          </a:xfrm>
          <a:prstGeom prst="rect">
            <a:avLst/>
          </a:prstGeom>
          <a:noFill/>
        </p:spPr>
      </p:pic>
      <p:pic>
        <p:nvPicPr>
          <p:cNvPr id="72708" name="Picture 4" descr="C:\Users\user\Desktop\ALL FILES\Power Point Files\Pictures for presentations\batch one\100_2128.jpg"/>
          <p:cNvPicPr>
            <a:picLocks noChangeAspect="1" noChangeArrowheads="1"/>
          </p:cNvPicPr>
          <p:nvPr/>
        </p:nvPicPr>
        <p:blipFill>
          <a:blip r:embed="rId4" cstate="print"/>
          <a:srcRect l="10946" t="14591" r="6956" b="22180"/>
          <a:stretch>
            <a:fillRect/>
          </a:stretch>
        </p:blipFill>
        <p:spPr bwMode="auto">
          <a:xfrm>
            <a:off x="5181600" y="1371600"/>
            <a:ext cx="3429000" cy="1981200"/>
          </a:xfrm>
          <a:prstGeom prst="rect">
            <a:avLst/>
          </a:prstGeom>
          <a:noFill/>
        </p:spPr>
      </p:pic>
      <p:sp>
        <p:nvSpPr>
          <p:cNvPr id="7" name="TextBox 6"/>
          <p:cNvSpPr txBox="1"/>
          <p:nvPr/>
        </p:nvSpPr>
        <p:spPr>
          <a:xfrm>
            <a:off x="4953000" y="990600"/>
            <a:ext cx="4038600" cy="461665"/>
          </a:xfrm>
          <a:prstGeom prst="rect">
            <a:avLst/>
          </a:prstGeom>
          <a:noFill/>
        </p:spPr>
        <p:txBody>
          <a:bodyPr wrap="square" rtlCol="0">
            <a:spAutoFit/>
          </a:bodyPr>
          <a:lstStyle/>
          <a:p>
            <a:r>
              <a:rPr lang="en-US" sz="2400" b="1" dirty="0" smtClean="0">
                <a:solidFill>
                  <a:srgbClr val="FF0000"/>
                </a:solidFill>
              </a:rPr>
              <a:t>Walnut Root with Latex Paint</a:t>
            </a:r>
            <a:endParaRPr lang="en-US" sz="2400" b="1" dirty="0">
              <a:solidFill>
                <a:srgbClr val="FF0000"/>
              </a:solidFill>
            </a:endParaRPr>
          </a:p>
        </p:txBody>
      </p:sp>
      <p:sp>
        <p:nvSpPr>
          <p:cNvPr id="8" name="TextBox 7"/>
          <p:cNvSpPr txBox="1"/>
          <p:nvPr/>
        </p:nvSpPr>
        <p:spPr>
          <a:xfrm>
            <a:off x="2819400" y="3733800"/>
            <a:ext cx="2590800" cy="830997"/>
          </a:xfrm>
          <a:prstGeom prst="rect">
            <a:avLst/>
          </a:prstGeom>
          <a:noFill/>
        </p:spPr>
        <p:txBody>
          <a:bodyPr wrap="square" rtlCol="0">
            <a:spAutoFit/>
          </a:bodyPr>
          <a:lstStyle/>
          <a:p>
            <a:r>
              <a:rPr lang="en-US" sz="2400" b="1" dirty="0" smtClean="0">
                <a:solidFill>
                  <a:srgbClr val="FF0000"/>
                </a:solidFill>
              </a:rPr>
              <a:t>Black Walnut with Paraffin Wax</a:t>
            </a:r>
            <a:endParaRPr lang="en-US" sz="2400" b="1" dirty="0">
              <a:solidFill>
                <a:srgbClr val="FF0000"/>
              </a:solidFill>
            </a:endParaRPr>
          </a:p>
        </p:txBody>
      </p:sp>
      <p:sp>
        <p:nvSpPr>
          <p:cNvPr id="9" name="TextBox 8"/>
          <p:cNvSpPr txBox="1"/>
          <p:nvPr/>
        </p:nvSpPr>
        <p:spPr>
          <a:xfrm>
            <a:off x="5791200" y="3429000"/>
            <a:ext cx="3352800" cy="461665"/>
          </a:xfrm>
          <a:prstGeom prst="rect">
            <a:avLst/>
          </a:prstGeom>
          <a:noFill/>
        </p:spPr>
        <p:txBody>
          <a:bodyPr wrap="square" rtlCol="0">
            <a:spAutoFit/>
          </a:bodyPr>
          <a:lstStyle/>
          <a:p>
            <a:r>
              <a:rPr lang="en-US" sz="2400" b="1" dirty="0" smtClean="0">
                <a:solidFill>
                  <a:srgbClr val="FF0000"/>
                </a:solidFill>
              </a:rPr>
              <a:t>Cherry with Anchor Seal</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0" y="6446837"/>
            <a:ext cx="533400" cy="411163"/>
          </a:xfrm>
        </p:spPr>
        <p:txBody>
          <a:bodyPr>
            <a:normAutofit fontScale="77500" lnSpcReduction="20000"/>
          </a:bodyPr>
          <a:lstStyle/>
          <a:p>
            <a:pPr>
              <a:buNone/>
            </a:pPr>
            <a:r>
              <a:rPr lang="en-US" dirty="0" smtClean="0"/>
              <a:t> </a:t>
            </a:r>
            <a:endParaRPr lang="en-US" dirty="0"/>
          </a:p>
        </p:txBody>
      </p:sp>
      <p:pic>
        <p:nvPicPr>
          <p:cNvPr id="4098" name="Picture 2" descr="C:\Users\user\Desktop\ALL FILES\Power Point Files\Pictures for presentations\batch one\100_2047.jpg"/>
          <p:cNvPicPr>
            <a:picLocks noChangeAspect="1" noChangeArrowheads="1"/>
          </p:cNvPicPr>
          <p:nvPr/>
        </p:nvPicPr>
        <p:blipFill>
          <a:blip r:embed="rId2" cstate="print"/>
          <a:srcRect l="11154" t="10791" r="14485" b="9912"/>
          <a:stretch>
            <a:fillRect/>
          </a:stretch>
        </p:blipFill>
        <p:spPr bwMode="auto">
          <a:xfrm>
            <a:off x="152400" y="2819400"/>
            <a:ext cx="4857750" cy="3886200"/>
          </a:xfrm>
          <a:prstGeom prst="rect">
            <a:avLst/>
          </a:prstGeom>
          <a:noFill/>
        </p:spPr>
      </p:pic>
      <p:pic>
        <p:nvPicPr>
          <p:cNvPr id="4099" name="Picture 3" descr="C:\Users\user\Desktop\ALL FILES\Power Point Files\Pictures for presentations\batch one\100_2049.jpg"/>
          <p:cNvPicPr>
            <a:picLocks noChangeAspect="1" noChangeArrowheads="1"/>
          </p:cNvPicPr>
          <p:nvPr/>
        </p:nvPicPr>
        <p:blipFill>
          <a:blip r:embed="rId3" cstate="print"/>
          <a:srcRect l="32215" t="6784" r="15534" b="14154"/>
          <a:stretch>
            <a:fillRect/>
          </a:stretch>
        </p:blipFill>
        <p:spPr bwMode="auto">
          <a:xfrm>
            <a:off x="5181600" y="2380735"/>
            <a:ext cx="3810000" cy="4324865"/>
          </a:xfrm>
          <a:prstGeom prst="rect">
            <a:avLst/>
          </a:prstGeom>
          <a:noFill/>
        </p:spPr>
      </p:pic>
      <p:sp>
        <p:nvSpPr>
          <p:cNvPr id="6" name="TextBox 5"/>
          <p:cNvSpPr txBox="1"/>
          <p:nvPr/>
        </p:nvSpPr>
        <p:spPr>
          <a:xfrm>
            <a:off x="381000" y="1371600"/>
            <a:ext cx="6629400" cy="954107"/>
          </a:xfrm>
          <a:prstGeom prst="rect">
            <a:avLst/>
          </a:prstGeom>
          <a:noFill/>
        </p:spPr>
        <p:txBody>
          <a:bodyPr wrap="square" rtlCol="0">
            <a:spAutoFit/>
          </a:bodyPr>
          <a:lstStyle/>
          <a:p>
            <a:r>
              <a:rPr lang="en-US" sz="2800" b="1" dirty="0" smtClean="0">
                <a:solidFill>
                  <a:srgbClr val="00B0F0"/>
                </a:solidFill>
              </a:rPr>
              <a:t>Applying anchor seal to slow drying and distortion of wood.</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0" y="6477000"/>
            <a:ext cx="381000" cy="381000"/>
          </a:xfrm>
        </p:spPr>
        <p:txBody>
          <a:bodyPr>
            <a:normAutofit fontScale="70000" lnSpcReduction="20000"/>
          </a:bodyPr>
          <a:lstStyle/>
          <a:p>
            <a:pPr>
              <a:buNone/>
            </a:pPr>
            <a:r>
              <a:rPr lang="en-US" dirty="0" smtClean="0"/>
              <a:t> </a:t>
            </a:r>
            <a:endParaRPr lang="en-US" dirty="0"/>
          </a:p>
        </p:txBody>
      </p:sp>
      <p:pic>
        <p:nvPicPr>
          <p:cNvPr id="91138" name="Picture 2" descr="C:\Users\user\Desktop\ALL FILES\Power Point Files\Pictures for presentations\batch one\100_2157.JPG"/>
          <p:cNvPicPr>
            <a:picLocks noChangeAspect="1" noChangeArrowheads="1"/>
          </p:cNvPicPr>
          <p:nvPr/>
        </p:nvPicPr>
        <p:blipFill>
          <a:blip r:embed="rId2" cstate="print"/>
          <a:srcRect l="2842" t="21645" r="17933" b="8667"/>
          <a:stretch>
            <a:fillRect/>
          </a:stretch>
        </p:blipFill>
        <p:spPr bwMode="auto">
          <a:xfrm>
            <a:off x="2438400" y="2382253"/>
            <a:ext cx="6553200" cy="4323347"/>
          </a:xfrm>
          <a:prstGeom prst="rect">
            <a:avLst/>
          </a:prstGeom>
          <a:noFill/>
        </p:spPr>
      </p:pic>
      <p:sp>
        <p:nvSpPr>
          <p:cNvPr id="5" name="TextBox 4"/>
          <p:cNvSpPr txBox="1"/>
          <p:nvPr/>
        </p:nvSpPr>
        <p:spPr>
          <a:xfrm>
            <a:off x="152400" y="1066800"/>
            <a:ext cx="8839200" cy="954107"/>
          </a:xfrm>
          <a:prstGeom prst="rect">
            <a:avLst/>
          </a:prstGeom>
          <a:noFill/>
        </p:spPr>
        <p:txBody>
          <a:bodyPr wrap="square" rtlCol="0">
            <a:spAutoFit/>
          </a:bodyPr>
          <a:lstStyle/>
          <a:p>
            <a:r>
              <a:rPr lang="en-US" sz="2800" b="1" dirty="0" smtClean="0">
                <a:solidFill>
                  <a:srgbClr val="C00000"/>
                </a:solidFill>
              </a:rPr>
              <a:t>A bowl that was allowed to dry to much on the outside, causing stress cracks to open up.  Anchor Seal was applied.</a:t>
            </a:r>
            <a:endParaRPr lang="en-US" sz="2800" b="1" dirty="0">
              <a:solidFill>
                <a:srgbClr val="C00000"/>
              </a:solidFill>
            </a:endParaRPr>
          </a:p>
        </p:txBody>
      </p:sp>
      <p:sp>
        <p:nvSpPr>
          <p:cNvPr id="7" name="TextBox 6"/>
          <p:cNvSpPr txBox="1"/>
          <p:nvPr/>
        </p:nvSpPr>
        <p:spPr>
          <a:xfrm>
            <a:off x="152400" y="2362200"/>
            <a:ext cx="2209800" cy="3416320"/>
          </a:xfrm>
          <a:prstGeom prst="rect">
            <a:avLst/>
          </a:prstGeom>
          <a:noFill/>
        </p:spPr>
        <p:txBody>
          <a:bodyPr wrap="square" rtlCol="0">
            <a:spAutoFit/>
          </a:bodyPr>
          <a:lstStyle/>
          <a:p>
            <a:r>
              <a:rPr lang="en-US" sz="2400" b="1" dirty="0" smtClean="0">
                <a:solidFill>
                  <a:srgbClr val="00B0F0"/>
                </a:solidFill>
              </a:rPr>
              <a:t>As the moisture equalizes through out the bowl the cracks are closing up and the anchor seal is being squeezed out of the cracks.</a:t>
            </a:r>
            <a:endParaRPr lang="en-US" sz="2400" b="1" dirty="0">
              <a:solidFill>
                <a:srgbClr val="00B0F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91400" cy="715962"/>
          </a:xfrm>
        </p:spPr>
        <p:txBody>
          <a:bodyPr>
            <a:normAutofit fontScale="90000"/>
          </a:bodyPr>
          <a:lstStyle/>
          <a:p>
            <a:r>
              <a:rPr lang="en-US" dirty="0" smtClean="0"/>
              <a:t> </a:t>
            </a:r>
            <a:r>
              <a:rPr lang="en-US" sz="4900" b="1" dirty="0" smtClean="0"/>
              <a:t>Things to consider about trees</a:t>
            </a:r>
            <a:endParaRPr lang="en-US" sz="4900" b="1" dirty="0"/>
          </a:p>
        </p:txBody>
      </p:sp>
      <p:pic>
        <p:nvPicPr>
          <p:cNvPr id="8" name="Content Placeholder 7" descr="100_1852.JPG"/>
          <p:cNvPicPr>
            <a:picLocks noGrp="1" noChangeAspect="1"/>
          </p:cNvPicPr>
          <p:nvPr>
            <p:ph idx="1"/>
          </p:nvPr>
        </p:nvPicPr>
        <p:blipFill>
          <a:blip r:embed="rId2" cstate="print"/>
          <a:srcRect l="12500" t="2625" r="22115" b="1572"/>
          <a:stretch>
            <a:fillRect/>
          </a:stretch>
        </p:blipFill>
        <p:spPr>
          <a:xfrm>
            <a:off x="533400" y="914400"/>
            <a:ext cx="5181600" cy="5562600"/>
          </a:xfrm>
        </p:spPr>
      </p:pic>
      <p:sp>
        <p:nvSpPr>
          <p:cNvPr id="4" name="TextBox 3"/>
          <p:cNvSpPr txBox="1"/>
          <p:nvPr/>
        </p:nvSpPr>
        <p:spPr>
          <a:xfrm>
            <a:off x="5791200" y="1066800"/>
            <a:ext cx="3276600" cy="5078313"/>
          </a:xfrm>
          <a:prstGeom prst="rect">
            <a:avLst/>
          </a:prstGeom>
          <a:noFill/>
        </p:spPr>
        <p:txBody>
          <a:bodyPr wrap="square" rtlCol="0">
            <a:spAutoFit/>
          </a:bodyPr>
          <a:lstStyle/>
          <a:p>
            <a:pPr>
              <a:buFont typeface="Arial" pitchFamily="34" charset="0"/>
              <a:buChar char="•"/>
            </a:pPr>
            <a:r>
              <a:rPr lang="en-US" sz="2800" dirty="0" smtClean="0">
                <a:solidFill>
                  <a:srgbClr val="00B0F0"/>
                </a:solidFill>
              </a:rPr>
              <a:t> 100 foot tall pine             tree.</a:t>
            </a:r>
          </a:p>
          <a:p>
            <a:endParaRPr lang="en-US" sz="2800" dirty="0" smtClean="0">
              <a:solidFill>
                <a:srgbClr val="00B0F0"/>
              </a:solidFill>
            </a:endParaRPr>
          </a:p>
          <a:p>
            <a:pPr>
              <a:buFont typeface="Arial" pitchFamily="34" charset="0"/>
              <a:buChar char="•"/>
            </a:pPr>
            <a:r>
              <a:rPr lang="en-US" sz="2800" dirty="0" smtClean="0">
                <a:solidFill>
                  <a:srgbClr val="00B0F0"/>
                </a:solidFill>
              </a:rPr>
              <a:t> 38 inch diameter trunk</a:t>
            </a:r>
          </a:p>
          <a:p>
            <a:endParaRPr lang="en-US" sz="2800" dirty="0" smtClean="0">
              <a:solidFill>
                <a:srgbClr val="00B0F0"/>
              </a:solidFill>
            </a:endParaRPr>
          </a:p>
          <a:p>
            <a:pPr>
              <a:buFont typeface="Arial" pitchFamily="34" charset="0"/>
              <a:buChar char="•"/>
            </a:pPr>
            <a:r>
              <a:rPr lang="en-US" sz="2800" dirty="0" smtClean="0">
                <a:solidFill>
                  <a:srgbClr val="00B0F0"/>
                </a:solidFill>
              </a:rPr>
              <a:t> 2000 board feet of lumber.</a:t>
            </a:r>
          </a:p>
          <a:p>
            <a:endParaRPr lang="en-US" sz="2800" dirty="0" smtClean="0">
              <a:solidFill>
                <a:srgbClr val="00B0F0"/>
              </a:solidFill>
            </a:endParaRPr>
          </a:p>
          <a:p>
            <a:pPr>
              <a:buFont typeface="Arial" pitchFamily="34" charset="0"/>
              <a:buChar char="•"/>
            </a:pPr>
            <a:r>
              <a:rPr lang="en-US" sz="2800" dirty="0" smtClean="0">
                <a:solidFill>
                  <a:srgbClr val="00B0F0"/>
                </a:solidFill>
              </a:rPr>
              <a:t> </a:t>
            </a:r>
            <a:r>
              <a:rPr lang="en-US" sz="3600" b="1" dirty="0" smtClean="0">
                <a:solidFill>
                  <a:srgbClr val="00B0F0"/>
                </a:solidFill>
              </a:rPr>
              <a:t>20,000 pounds of wet wood. </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762000"/>
          </a:xfrm>
        </p:spPr>
        <p:txBody>
          <a:bodyPr>
            <a:normAutofit/>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152400" y="6248400"/>
            <a:ext cx="609600" cy="411163"/>
          </a:xfrm>
        </p:spPr>
        <p:txBody>
          <a:bodyPr>
            <a:normAutofit fontScale="77500" lnSpcReduction="20000"/>
          </a:bodyPr>
          <a:lstStyle/>
          <a:p>
            <a:pPr>
              <a:buNone/>
            </a:pPr>
            <a:r>
              <a:rPr lang="en-US" dirty="0" smtClean="0"/>
              <a:t> </a:t>
            </a:r>
            <a:endParaRPr lang="en-US" dirty="0"/>
          </a:p>
        </p:txBody>
      </p:sp>
      <p:pic>
        <p:nvPicPr>
          <p:cNvPr id="73730" name="Picture 2" descr="C:\Users\user\Desktop\ALL FILES\Power Point Files\Pictures for presentations\batch one\100_2130.jpg"/>
          <p:cNvPicPr>
            <a:picLocks noChangeAspect="1" noChangeArrowheads="1"/>
          </p:cNvPicPr>
          <p:nvPr/>
        </p:nvPicPr>
        <p:blipFill>
          <a:blip r:embed="rId2" cstate="print"/>
          <a:srcRect/>
          <a:stretch>
            <a:fillRect/>
          </a:stretch>
        </p:blipFill>
        <p:spPr bwMode="auto">
          <a:xfrm>
            <a:off x="152400" y="3505200"/>
            <a:ext cx="4225835" cy="3170237"/>
          </a:xfrm>
          <a:prstGeom prst="rect">
            <a:avLst/>
          </a:prstGeom>
          <a:noFill/>
        </p:spPr>
      </p:pic>
      <p:pic>
        <p:nvPicPr>
          <p:cNvPr id="73731" name="Picture 3" descr="C:\Users\user\Desktop\ALL FILES\Power Point Files\Pictures for presentations\batch one\100_2131.jpg"/>
          <p:cNvPicPr>
            <a:picLocks noChangeAspect="1" noChangeArrowheads="1"/>
          </p:cNvPicPr>
          <p:nvPr/>
        </p:nvPicPr>
        <p:blipFill>
          <a:blip r:embed="rId3" cstate="print"/>
          <a:srcRect/>
          <a:stretch>
            <a:fillRect/>
          </a:stretch>
        </p:blipFill>
        <p:spPr bwMode="auto">
          <a:xfrm>
            <a:off x="4572000" y="963805"/>
            <a:ext cx="4283075" cy="5714895"/>
          </a:xfrm>
          <a:prstGeom prst="rect">
            <a:avLst/>
          </a:prstGeom>
          <a:noFill/>
        </p:spPr>
      </p:pic>
      <p:sp>
        <p:nvSpPr>
          <p:cNvPr id="6" name="TextBox 5"/>
          <p:cNvSpPr txBox="1"/>
          <p:nvPr/>
        </p:nvSpPr>
        <p:spPr>
          <a:xfrm>
            <a:off x="152400" y="1066800"/>
            <a:ext cx="4114800" cy="2246769"/>
          </a:xfrm>
          <a:prstGeom prst="rect">
            <a:avLst/>
          </a:prstGeom>
          <a:noFill/>
        </p:spPr>
        <p:txBody>
          <a:bodyPr wrap="square" rtlCol="0">
            <a:spAutoFit/>
          </a:bodyPr>
          <a:lstStyle/>
          <a:p>
            <a:r>
              <a:rPr lang="en-US" sz="2800" dirty="0" smtClean="0">
                <a:solidFill>
                  <a:srgbClr val="00B0F0"/>
                </a:solidFill>
              </a:rPr>
              <a:t>You can remove the water from the wood fibers by immersing in a alcohol bath for 48 hrs. This will help control shrinkage.</a:t>
            </a:r>
            <a:endParaRPr lang="en-US" sz="2800" dirty="0">
              <a:solidFill>
                <a:srgbClr val="00B0F0"/>
              </a:solidFill>
            </a:endParaRPr>
          </a:p>
        </p:txBody>
      </p:sp>
      <p:sp>
        <p:nvSpPr>
          <p:cNvPr id="7" name="TextBox 6"/>
          <p:cNvSpPr txBox="1"/>
          <p:nvPr/>
        </p:nvSpPr>
        <p:spPr>
          <a:xfrm>
            <a:off x="4876800" y="6096000"/>
            <a:ext cx="3886200" cy="523220"/>
          </a:xfrm>
          <a:prstGeom prst="rect">
            <a:avLst/>
          </a:prstGeom>
          <a:noFill/>
        </p:spPr>
        <p:txBody>
          <a:bodyPr wrap="square" rtlCol="0">
            <a:spAutoFit/>
          </a:bodyPr>
          <a:lstStyle/>
          <a:p>
            <a:r>
              <a:rPr lang="en-US" sz="2800" b="1" dirty="0" smtClean="0">
                <a:solidFill>
                  <a:srgbClr val="FF0000"/>
                </a:solidFill>
              </a:rPr>
              <a:t>Mixed results from this. </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715962"/>
          </a:xfrm>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0" y="6370637"/>
            <a:ext cx="685800" cy="487363"/>
          </a:xfrm>
        </p:spPr>
        <p:txBody>
          <a:bodyPr>
            <a:normAutofit fontScale="92500" lnSpcReduction="20000"/>
          </a:bodyPr>
          <a:lstStyle/>
          <a:p>
            <a:pPr>
              <a:buNone/>
            </a:pPr>
            <a:r>
              <a:rPr lang="en-US" dirty="0" smtClean="0"/>
              <a:t> </a:t>
            </a:r>
            <a:endParaRPr lang="en-US" dirty="0"/>
          </a:p>
        </p:txBody>
      </p:sp>
      <p:pic>
        <p:nvPicPr>
          <p:cNvPr id="75778" name="Picture 2" descr="C:\Users\user\Desktop\ALL FILES\Power Point Files\Pictures for presentations\batch one\100_2133.JPG"/>
          <p:cNvPicPr>
            <a:picLocks noChangeAspect="1" noChangeArrowheads="1"/>
          </p:cNvPicPr>
          <p:nvPr/>
        </p:nvPicPr>
        <p:blipFill>
          <a:blip r:embed="rId2" cstate="print"/>
          <a:srcRect l="17000" t="10000" r="11000" b="12667"/>
          <a:stretch>
            <a:fillRect/>
          </a:stretch>
        </p:blipFill>
        <p:spPr bwMode="auto">
          <a:xfrm>
            <a:off x="3505200" y="1219200"/>
            <a:ext cx="5486400" cy="4419600"/>
          </a:xfrm>
          <a:prstGeom prst="rect">
            <a:avLst/>
          </a:prstGeom>
          <a:noFill/>
        </p:spPr>
      </p:pic>
      <p:sp>
        <p:nvSpPr>
          <p:cNvPr id="5" name="TextBox 4"/>
          <p:cNvSpPr txBox="1"/>
          <p:nvPr/>
        </p:nvSpPr>
        <p:spPr>
          <a:xfrm>
            <a:off x="457200" y="2057400"/>
            <a:ext cx="2819400" cy="3108543"/>
          </a:xfrm>
          <a:prstGeom prst="rect">
            <a:avLst/>
          </a:prstGeom>
          <a:noFill/>
        </p:spPr>
        <p:txBody>
          <a:bodyPr wrap="square" rtlCol="0">
            <a:spAutoFit/>
          </a:bodyPr>
          <a:lstStyle/>
          <a:p>
            <a:r>
              <a:rPr lang="en-US" sz="2800" b="1" dirty="0" smtClean="0">
                <a:solidFill>
                  <a:srgbClr val="00B0F0"/>
                </a:solidFill>
              </a:rPr>
              <a:t>Microwave drying can speed up drying of a bowl.  Must be done slowly and at low heat with repeated cycles.</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2"/>
          </a:xfrm>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0" y="6477000"/>
            <a:ext cx="381000" cy="258763"/>
          </a:xfrm>
        </p:spPr>
        <p:txBody>
          <a:bodyPr>
            <a:normAutofit fontScale="40000" lnSpcReduction="20000"/>
          </a:bodyPr>
          <a:lstStyle/>
          <a:p>
            <a:pPr>
              <a:buNone/>
            </a:pPr>
            <a:r>
              <a:rPr lang="en-US" dirty="0" smtClean="0"/>
              <a:t> </a:t>
            </a:r>
            <a:endParaRPr lang="en-US" dirty="0"/>
          </a:p>
        </p:txBody>
      </p:sp>
      <p:pic>
        <p:nvPicPr>
          <p:cNvPr id="6146" name="Picture 2" descr="C:\Users\user\Desktop\ALL FILES\Power Point Files\Pictures for presentations\batch one\Mosture differences 2015a.jpg"/>
          <p:cNvPicPr>
            <a:picLocks noChangeAspect="1" noChangeArrowheads="1"/>
          </p:cNvPicPr>
          <p:nvPr/>
        </p:nvPicPr>
        <p:blipFill>
          <a:blip r:embed="rId2" cstate="print"/>
          <a:srcRect l="6408" t="14334" r="13107" b="17835"/>
          <a:stretch>
            <a:fillRect/>
          </a:stretch>
        </p:blipFill>
        <p:spPr bwMode="auto">
          <a:xfrm>
            <a:off x="2253521" y="1981200"/>
            <a:ext cx="6738079" cy="4724400"/>
          </a:xfrm>
          <a:prstGeom prst="rect">
            <a:avLst/>
          </a:prstGeom>
          <a:noFill/>
        </p:spPr>
      </p:pic>
      <p:sp>
        <p:nvSpPr>
          <p:cNvPr id="5" name="TextBox 4"/>
          <p:cNvSpPr txBox="1"/>
          <p:nvPr/>
        </p:nvSpPr>
        <p:spPr>
          <a:xfrm>
            <a:off x="152400" y="2057400"/>
            <a:ext cx="2133600" cy="4038600"/>
          </a:xfrm>
          <a:prstGeom prst="rect">
            <a:avLst/>
          </a:prstGeom>
          <a:noFill/>
        </p:spPr>
        <p:txBody>
          <a:bodyPr wrap="square" rtlCol="0">
            <a:spAutoFit/>
          </a:bodyPr>
          <a:lstStyle/>
          <a:p>
            <a:r>
              <a:rPr lang="en-US" sz="2800" b="1" dirty="0" smtClean="0">
                <a:solidFill>
                  <a:srgbClr val="00B0F0"/>
                </a:solidFill>
              </a:rPr>
              <a:t>How uncontrolled drying leads to differential drying in different parts of the bowl</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normAutofit/>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152400" y="6248400"/>
            <a:ext cx="609600" cy="411163"/>
          </a:xfrm>
        </p:spPr>
        <p:txBody>
          <a:bodyPr>
            <a:normAutofit fontScale="77500" lnSpcReduction="20000"/>
          </a:bodyPr>
          <a:lstStyle/>
          <a:p>
            <a:pPr>
              <a:buNone/>
            </a:pPr>
            <a:r>
              <a:rPr lang="en-US" dirty="0" smtClean="0"/>
              <a:t> </a:t>
            </a:r>
            <a:endParaRPr lang="en-US" dirty="0"/>
          </a:p>
        </p:txBody>
      </p:sp>
      <p:pic>
        <p:nvPicPr>
          <p:cNvPr id="74754" name="Picture 2" descr="C:\Users\user\Desktop\ALL FILES\Power Point Files\Pictures for presentations\batch one\100_2085.jpg"/>
          <p:cNvPicPr>
            <a:picLocks noChangeAspect="1" noChangeArrowheads="1"/>
          </p:cNvPicPr>
          <p:nvPr/>
        </p:nvPicPr>
        <p:blipFill>
          <a:blip r:embed="rId2" cstate="print"/>
          <a:srcRect l="3636" r="5455"/>
          <a:stretch>
            <a:fillRect/>
          </a:stretch>
        </p:blipFill>
        <p:spPr bwMode="auto">
          <a:xfrm>
            <a:off x="304800" y="685800"/>
            <a:ext cx="3970558" cy="3276600"/>
          </a:xfrm>
          <a:prstGeom prst="rect">
            <a:avLst/>
          </a:prstGeom>
          <a:noFill/>
        </p:spPr>
      </p:pic>
      <p:sp>
        <p:nvSpPr>
          <p:cNvPr id="6" name="TextBox 5"/>
          <p:cNvSpPr txBox="1"/>
          <p:nvPr/>
        </p:nvSpPr>
        <p:spPr>
          <a:xfrm>
            <a:off x="228600" y="4038600"/>
            <a:ext cx="4114800" cy="2677656"/>
          </a:xfrm>
          <a:prstGeom prst="rect">
            <a:avLst/>
          </a:prstGeom>
          <a:noFill/>
        </p:spPr>
        <p:txBody>
          <a:bodyPr wrap="square" rtlCol="0">
            <a:spAutoFit/>
          </a:bodyPr>
          <a:lstStyle/>
          <a:p>
            <a:r>
              <a:rPr lang="en-US" sz="2800" b="1" dirty="0" smtClean="0">
                <a:solidFill>
                  <a:srgbClr val="00B0F0"/>
                </a:solidFill>
              </a:rPr>
              <a:t>Wrapping the outside of a bowl or vase slows down the outside drying while allowing the inside to dry faster. This reduces cracking.</a:t>
            </a:r>
            <a:endParaRPr lang="en-US" sz="2800" b="1" dirty="0">
              <a:solidFill>
                <a:srgbClr val="00B0F0"/>
              </a:solidFill>
            </a:endParaRPr>
          </a:p>
        </p:txBody>
      </p:sp>
      <p:pic>
        <p:nvPicPr>
          <p:cNvPr id="74756" name="Picture 4" descr="C:\Users\user\Desktop\ALL FILES\Power Point Files\Pictures for presentations\batch one\100_2083.jpg"/>
          <p:cNvPicPr>
            <a:picLocks noChangeAspect="1" noChangeArrowheads="1"/>
          </p:cNvPicPr>
          <p:nvPr/>
        </p:nvPicPr>
        <p:blipFill>
          <a:blip r:embed="rId3" cstate="print"/>
          <a:srcRect l="4589" t="6880" r="12828" b="8266"/>
          <a:stretch>
            <a:fillRect/>
          </a:stretch>
        </p:blipFill>
        <p:spPr bwMode="auto">
          <a:xfrm>
            <a:off x="4405184" y="3124200"/>
            <a:ext cx="4547286" cy="3505200"/>
          </a:xfrm>
          <a:prstGeom prst="rect">
            <a:avLst/>
          </a:prstGeom>
          <a:noFill/>
        </p:spPr>
      </p:pic>
      <p:sp>
        <p:nvSpPr>
          <p:cNvPr id="8" name="TextBox 7"/>
          <p:cNvSpPr txBox="1"/>
          <p:nvPr/>
        </p:nvSpPr>
        <p:spPr>
          <a:xfrm>
            <a:off x="5334000" y="2590800"/>
            <a:ext cx="2514600" cy="461665"/>
          </a:xfrm>
          <a:prstGeom prst="rect">
            <a:avLst/>
          </a:prstGeom>
          <a:noFill/>
        </p:spPr>
        <p:txBody>
          <a:bodyPr wrap="square" rtlCol="0">
            <a:spAutoFit/>
          </a:bodyPr>
          <a:lstStyle/>
          <a:p>
            <a:r>
              <a:rPr lang="en-US" sz="2400" b="1" dirty="0" smtClean="0">
                <a:solidFill>
                  <a:srgbClr val="FF0000"/>
                </a:solidFill>
              </a:rPr>
              <a:t>Black Walnut Vase</a:t>
            </a:r>
            <a:endParaRPr lang="en-US" sz="2400" b="1" dirty="0">
              <a:solidFill>
                <a:srgbClr val="FF0000"/>
              </a:solidFill>
            </a:endParaRPr>
          </a:p>
        </p:txBody>
      </p:sp>
      <p:sp>
        <p:nvSpPr>
          <p:cNvPr id="9" name="TextBox 8"/>
          <p:cNvSpPr txBox="1"/>
          <p:nvPr/>
        </p:nvSpPr>
        <p:spPr>
          <a:xfrm>
            <a:off x="7467600" y="3124200"/>
            <a:ext cx="1447800" cy="523220"/>
          </a:xfrm>
          <a:prstGeom prst="rect">
            <a:avLst/>
          </a:prstGeom>
          <a:noFill/>
        </p:spPr>
        <p:txBody>
          <a:bodyPr wrap="square" rtlCol="0">
            <a:spAutoFit/>
          </a:bodyPr>
          <a:lstStyle/>
          <a:p>
            <a:r>
              <a:rPr lang="en-US" sz="2800" b="1" dirty="0" smtClean="0">
                <a:solidFill>
                  <a:srgbClr val="FF0000"/>
                </a:solidFill>
              </a:rPr>
              <a:t>Air Hole</a:t>
            </a:r>
            <a:endParaRPr lang="en-US" sz="2800" b="1" dirty="0">
              <a:solidFill>
                <a:srgbClr val="FF0000"/>
              </a:solidFill>
            </a:endParaRPr>
          </a:p>
        </p:txBody>
      </p:sp>
      <p:cxnSp>
        <p:nvCxnSpPr>
          <p:cNvPr id="11" name="Straight Arrow Connector 10"/>
          <p:cNvCxnSpPr/>
          <p:nvPr/>
        </p:nvCxnSpPr>
        <p:spPr>
          <a:xfrm flipH="1">
            <a:off x="8229600" y="3581400"/>
            <a:ext cx="3810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a:xfrm>
            <a:off x="0" y="6599237"/>
            <a:ext cx="304800" cy="258763"/>
          </a:xfrm>
        </p:spPr>
        <p:txBody>
          <a:bodyPr>
            <a:normAutofit fontScale="40000" lnSpcReduction="20000"/>
          </a:bodyPr>
          <a:lstStyle/>
          <a:p>
            <a:pPr>
              <a:buNone/>
            </a:pPr>
            <a:r>
              <a:rPr lang="en-US" dirty="0" smtClean="0"/>
              <a:t> </a:t>
            </a:r>
            <a:endParaRPr lang="en-US" dirty="0"/>
          </a:p>
        </p:txBody>
      </p:sp>
      <p:pic>
        <p:nvPicPr>
          <p:cNvPr id="4" name="Picture 2" descr="C:\Users\user\Desktop\ALL FILES\Power Point Files\Pictures for presentations\batch one\100_2155.JPG"/>
          <p:cNvPicPr>
            <a:picLocks noChangeAspect="1" noChangeArrowheads="1"/>
          </p:cNvPicPr>
          <p:nvPr/>
        </p:nvPicPr>
        <p:blipFill>
          <a:blip r:embed="rId2" cstate="print"/>
          <a:srcRect l="14000" t="6000" r="7000" b="16667"/>
          <a:stretch>
            <a:fillRect/>
          </a:stretch>
        </p:blipFill>
        <p:spPr bwMode="auto">
          <a:xfrm>
            <a:off x="3124200" y="2286000"/>
            <a:ext cx="5812221" cy="4267200"/>
          </a:xfrm>
          <a:prstGeom prst="rect">
            <a:avLst/>
          </a:prstGeom>
          <a:noFill/>
        </p:spPr>
      </p:pic>
      <p:sp>
        <p:nvSpPr>
          <p:cNvPr id="5" name="TextBox 4"/>
          <p:cNvSpPr txBox="1"/>
          <p:nvPr/>
        </p:nvSpPr>
        <p:spPr>
          <a:xfrm>
            <a:off x="304800" y="2438400"/>
            <a:ext cx="2743200" cy="3539430"/>
          </a:xfrm>
          <a:prstGeom prst="rect">
            <a:avLst/>
          </a:prstGeom>
          <a:noFill/>
        </p:spPr>
        <p:txBody>
          <a:bodyPr wrap="square" rtlCol="0">
            <a:spAutoFit/>
          </a:bodyPr>
          <a:lstStyle/>
          <a:p>
            <a:r>
              <a:rPr lang="en-US" sz="2800" b="1" dirty="0" smtClean="0">
                <a:solidFill>
                  <a:srgbClr val="00B0F0"/>
                </a:solidFill>
              </a:rPr>
              <a:t>Plastic bag used to slow down drying on the bottom of the bowl while allowing the top side to dry quicker.</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rPr>
              <a:t>Controlling</a:t>
            </a:r>
            <a:r>
              <a:rPr lang="en-US" dirty="0" smtClean="0"/>
              <a:t> Shrinkage and Distortion</a:t>
            </a:r>
            <a:endParaRPr lang="en-US" dirty="0"/>
          </a:p>
        </p:txBody>
      </p:sp>
      <p:sp>
        <p:nvSpPr>
          <p:cNvPr id="3" name="Content Placeholder 2"/>
          <p:cNvSpPr>
            <a:spLocks noGrp="1"/>
          </p:cNvSpPr>
          <p:nvPr>
            <p:ph idx="1"/>
          </p:nvPr>
        </p:nvSpPr>
        <p:spPr/>
        <p:txBody>
          <a:bodyPr/>
          <a:lstStyle/>
          <a:p>
            <a:r>
              <a:rPr lang="en-US" dirty="0" smtClean="0"/>
              <a:t>Other methods of relieving stress in wood as </a:t>
            </a:r>
          </a:p>
          <a:p>
            <a:pPr>
              <a:buNone/>
            </a:pPr>
            <a:r>
              <a:rPr lang="en-US" dirty="0" smtClean="0"/>
              <a:t>     it is drying.</a:t>
            </a:r>
          </a:p>
          <a:p>
            <a:pPr lvl="1"/>
            <a:r>
              <a:rPr lang="en-US" dirty="0" smtClean="0"/>
              <a:t>Steaming wood in a steam chamber will help relieve stress and speed drying.</a:t>
            </a:r>
          </a:p>
          <a:p>
            <a:pPr lvl="1"/>
            <a:r>
              <a:rPr lang="en-US" dirty="0" smtClean="0"/>
              <a:t>Boiling in water relieves stress and speeds drying.</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US" dirty="0" smtClean="0"/>
              <a:t>Dealing with holes, knots, cracks &amp; crooked grain woods</a:t>
            </a:r>
            <a:endParaRPr lang="en-US" dirty="0"/>
          </a:p>
        </p:txBody>
      </p:sp>
      <p:sp>
        <p:nvSpPr>
          <p:cNvPr id="3" name="Content Placeholder 2"/>
          <p:cNvSpPr>
            <a:spLocks noGrp="1"/>
          </p:cNvSpPr>
          <p:nvPr>
            <p:ph idx="1"/>
          </p:nvPr>
        </p:nvSpPr>
        <p:spPr>
          <a:xfrm>
            <a:off x="0" y="6446837"/>
            <a:ext cx="533400" cy="411163"/>
          </a:xfrm>
        </p:spPr>
        <p:txBody>
          <a:bodyPr>
            <a:normAutofit fontScale="77500" lnSpcReduction="20000"/>
          </a:bodyPr>
          <a:lstStyle/>
          <a:p>
            <a:pPr>
              <a:buNone/>
            </a:pPr>
            <a:r>
              <a:rPr lang="en-US" dirty="0" smtClean="0"/>
              <a:t> </a:t>
            </a:r>
            <a:endParaRPr lang="en-US" dirty="0"/>
          </a:p>
        </p:txBody>
      </p:sp>
      <p:pic>
        <p:nvPicPr>
          <p:cNvPr id="76802" name="Picture 2" descr="C:\Users\user\Desktop\ALL FILES\Power Point Files\Pictures for presentations\batch one\100_2139.JPG"/>
          <p:cNvPicPr>
            <a:picLocks noChangeAspect="1" noChangeArrowheads="1"/>
          </p:cNvPicPr>
          <p:nvPr/>
        </p:nvPicPr>
        <p:blipFill>
          <a:blip r:embed="rId2" cstate="print"/>
          <a:srcRect l="5000" t="8000" r="6000" b="10666"/>
          <a:stretch>
            <a:fillRect/>
          </a:stretch>
        </p:blipFill>
        <p:spPr bwMode="auto">
          <a:xfrm>
            <a:off x="914400" y="1524000"/>
            <a:ext cx="7560039" cy="5181600"/>
          </a:xfrm>
          <a:prstGeom prst="rect">
            <a:avLst/>
          </a:prstGeom>
          <a:noFill/>
        </p:spPr>
      </p:pic>
      <p:sp>
        <p:nvSpPr>
          <p:cNvPr id="5" name="TextBox 4"/>
          <p:cNvSpPr txBox="1"/>
          <p:nvPr/>
        </p:nvSpPr>
        <p:spPr>
          <a:xfrm>
            <a:off x="914400" y="2133600"/>
            <a:ext cx="3505200" cy="584775"/>
          </a:xfrm>
          <a:prstGeom prst="rect">
            <a:avLst/>
          </a:prstGeom>
          <a:noFill/>
        </p:spPr>
        <p:txBody>
          <a:bodyPr wrap="square" rtlCol="0">
            <a:spAutoFit/>
          </a:bodyPr>
          <a:lstStyle/>
          <a:p>
            <a:r>
              <a:rPr lang="en-US" sz="3200" b="1" dirty="0" smtClean="0">
                <a:solidFill>
                  <a:srgbClr val="FF0000"/>
                </a:solidFill>
              </a:rPr>
              <a:t>Our repair arsenal</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Dealing with holes, knots, cracks &amp; crooked grain woods</a:t>
            </a:r>
            <a:endParaRPr lang="en-US" dirty="0"/>
          </a:p>
        </p:txBody>
      </p:sp>
      <p:sp>
        <p:nvSpPr>
          <p:cNvPr id="3" name="Content Placeholder 2"/>
          <p:cNvSpPr>
            <a:spLocks noGrp="1"/>
          </p:cNvSpPr>
          <p:nvPr>
            <p:ph idx="1"/>
          </p:nvPr>
        </p:nvSpPr>
        <p:spPr>
          <a:xfrm>
            <a:off x="0" y="6370637"/>
            <a:ext cx="838200" cy="487363"/>
          </a:xfrm>
        </p:spPr>
        <p:txBody>
          <a:bodyPr>
            <a:normAutofit fontScale="92500" lnSpcReduction="20000"/>
          </a:bodyPr>
          <a:lstStyle/>
          <a:p>
            <a:pPr>
              <a:buNone/>
            </a:pPr>
            <a:r>
              <a:rPr lang="en-US" dirty="0" smtClean="0"/>
              <a:t> </a:t>
            </a:r>
            <a:endParaRPr lang="en-US" dirty="0"/>
          </a:p>
        </p:txBody>
      </p:sp>
      <p:pic>
        <p:nvPicPr>
          <p:cNvPr id="2050" name="Picture 2" descr="C:\Users\user\Desktop\ALL FILES\Power Point Files\Pictures for presentations\batch one\100_2141.JPG"/>
          <p:cNvPicPr>
            <a:picLocks noChangeAspect="1" noChangeArrowheads="1"/>
          </p:cNvPicPr>
          <p:nvPr/>
        </p:nvPicPr>
        <p:blipFill>
          <a:blip r:embed="rId2" cstate="print"/>
          <a:srcRect l="8000" t="8247" r="13333" b="20619"/>
          <a:stretch>
            <a:fillRect/>
          </a:stretch>
        </p:blipFill>
        <p:spPr bwMode="auto">
          <a:xfrm>
            <a:off x="381000" y="3352800"/>
            <a:ext cx="2819400" cy="3297264"/>
          </a:xfrm>
          <a:prstGeom prst="rect">
            <a:avLst/>
          </a:prstGeom>
          <a:noFill/>
        </p:spPr>
      </p:pic>
      <p:pic>
        <p:nvPicPr>
          <p:cNvPr id="2051" name="Picture 3" descr="C:\Users\user\Desktop\ALL FILES\Power Point Files\Pictures for presentations\batch one\100_2142.JPG"/>
          <p:cNvPicPr>
            <a:picLocks noChangeAspect="1" noChangeArrowheads="1"/>
          </p:cNvPicPr>
          <p:nvPr/>
        </p:nvPicPr>
        <p:blipFill>
          <a:blip r:embed="rId3" cstate="print"/>
          <a:srcRect l="4000" t="4667" r="12000" b="7333"/>
          <a:stretch>
            <a:fillRect/>
          </a:stretch>
        </p:blipFill>
        <p:spPr bwMode="auto">
          <a:xfrm>
            <a:off x="5715002" y="1447801"/>
            <a:ext cx="3200398" cy="2514599"/>
          </a:xfrm>
          <a:prstGeom prst="rect">
            <a:avLst/>
          </a:prstGeom>
          <a:noFill/>
        </p:spPr>
      </p:pic>
      <p:pic>
        <p:nvPicPr>
          <p:cNvPr id="2052" name="Picture 4" descr="C:\Users\user\Desktop\ALL FILES\Power Point Files\Pictures for presentations\batch one\100_2147.JPG"/>
          <p:cNvPicPr>
            <a:picLocks noChangeAspect="1" noChangeArrowheads="1"/>
          </p:cNvPicPr>
          <p:nvPr/>
        </p:nvPicPr>
        <p:blipFill>
          <a:blip r:embed="rId4" cstate="print"/>
          <a:srcRect l="5000" t="3333" r="4000" b="12667"/>
          <a:stretch>
            <a:fillRect/>
          </a:stretch>
        </p:blipFill>
        <p:spPr bwMode="auto">
          <a:xfrm>
            <a:off x="4876800" y="4038600"/>
            <a:ext cx="4072467" cy="2819400"/>
          </a:xfrm>
          <a:prstGeom prst="rect">
            <a:avLst/>
          </a:prstGeom>
          <a:noFill/>
        </p:spPr>
      </p:pic>
      <p:sp>
        <p:nvSpPr>
          <p:cNvPr id="7" name="TextBox 6"/>
          <p:cNvSpPr txBox="1"/>
          <p:nvPr/>
        </p:nvSpPr>
        <p:spPr>
          <a:xfrm>
            <a:off x="381000" y="1828800"/>
            <a:ext cx="5105400" cy="1200329"/>
          </a:xfrm>
          <a:prstGeom prst="rect">
            <a:avLst/>
          </a:prstGeom>
          <a:noFill/>
        </p:spPr>
        <p:txBody>
          <a:bodyPr wrap="square" rtlCol="0">
            <a:spAutoFit/>
          </a:bodyPr>
          <a:lstStyle/>
          <a:p>
            <a:r>
              <a:rPr lang="en-US" sz="2400" b="1" dirty="0" smtClean="0">
                <a:solidFill>
                  <a:srgbClr val="00B0F0"/>
                </a:solidFill>
              </a:rPr>
              <a:t>Making wood crack filler using natural wood.  Mix with clear epoxy and fill your holes and cracks so they match.</a:t>
            </a:r>
            <a:endParaRPr lang="en-US" sz="2400" b="1" dirty="0">
              <a:solidFill>
                <a:srgbClr val="00B0F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Dealing with holes, knots, cracks &amp; crooked grain woods</a:t>
            </a:r>
            <a:endParaRPr lang="en-US" dirty="0"/>
          </a:p>
        </p:txBody>
      </p:sp>
      <p:sp>
        <p:nvSpPr>
          <p:cNvPr id="3" name="Content Placeholder 2"/>
          <p:cNvSpPr>
            <a:spLocks noGrp="1"/>
          </p:cNvSpPr>
          <p:nvPr>
            <p:ph idx="1"/>
          </p:nvPr>
        </p:nvSpPr>
        <p:spPr>
          <a:xfrm>
            <a:off x="0" y="6523037"/>
            <a:ext cx="609600" cy="334963"/>
          </a:xfrm>
        </p:spPr>
        <p:txBody>
          <a:bodyPr>
            <a:normAutofit fontScale="55000" lnSpcReduction="20000"/>
          </a:bodyPr>
          <a:lstStyle/>
          <a:p>
            <a:pPr>
              <a:buNone/>
            </a:pPr>
            <a:r>
              <a:rPr lang="en-US" dirty="0" smtClean="0"/>
              <a:t> </a:t>
            </a:r>
            <a:endParaRPr lang="en-US" dirty="0"/>
          </a:p>
        </p:txBody>
      </p:sp>
      <p:pic>
        <p:nvPicPr>
          <p:cNvPr id="10241" name="Picture 1" descr="C:\Users\user\Desktop\ALL FILES\Power Point Files\Pictures for presentations\batch one\100_2056.jpg"/>
          <p:cNvPicPr>
            <a:picLocks noChangeAspect="1" noChangeArrowheads="1"/>
          </p:cNvPicPr>
          <p:nvPr/>
        </p:nvPicPr>
        <p:blipFill>
          <a:blip r:embed="rId2" cstate="print"/>
          <a:srcRect l="20449" r="16344"/>
          <a:stretch>
            <a:fillRect/>
          </a:stretch>
        </p:blipFill>
        <p:spPr bwMode="auto">
          <a:xfrm>
            <a:off x="304800" y="2434138"/>
            <a:ext cx="3429000" cy="4069890"/>
          </a:xfrm>
          <a:prstGeom prst="rect">
            <a:avLst/>
          </a:prstGeom>
          <a:noFill/>
        </p:spPr>
      </p:pic>
      <p:pic>
        <p:nvPicPr>
          <p:cNvPr id="10242" name="Picture 2" descr="C:\Users\user\Desktop\ALL FILES\Power Point Files\Pictures for presentations\batch one\100_2058.jpg"/>
          <p:cNvPicPr>
            <a:picLocks noChangeAspect="1" noChangeArrowheads="1"/>
          </p:cNvPicPr>
          <p:nvPr/>
        </p:nvPicPr>
        <p:blipFill>
          <a:blip r:embed="rId3" cstate="print"/>
          <a:srcRect l="6882" r="5373"/>
          <a:stretch>
            <a:fillRect/>
          </a:stretch>
        </p:blipFill>
        <p:spPr bwMode="auto">
          <a:xfrm>
            <a:off x="3847426" y="2362200"/>
            <a:ext cx="5044819" cy="4313237"/>
          </a:xfrm>
          <a:prstGeom prst="rect">
            <a:avLst/>
          </a:prstGeom>
          <a:noFill/>
        </p:spPr>
      </p:pic>
      <p:sp>
        <p:nvSpPr>
          <p:cNvPr id="6" name="TextBox 5"/>
          <p:cNvSpPr txBox="1"/>
          <p:nvPr/>
        </p:nvSpPr>
        <p:spPr>
          <a:xfrm>
            <a:off x="1752600" y="1676400"/>
            <a:ext cx="1219200" cy="523220"/>
          </a:xfrm>
          <a:prstGeom prst="rect">
            <a:avLst/>
          </a:prstGeom>
          <a:noFill/>
        </p:spPr>
        <p:txBody>
          <a:bodyPr wrap="square" rtlCol="0">
            <a:spAutoFit/>
          </a:bodyPr>
          <a:lstStyle/>
          <a:p>
            <a:r>
              <a:rPr lang="en-US" sz="2800" b="1" dirty="0" smtClean="0">
                <a:solidFill>
                  <a:srgbClr val="00B0F0"/>
                </a:solidFill>
              </a:rPr>
              <a:t>Holes</a:t>
            </a:r>
            <a:endParaRPr lang="en-US" sz="2800" b="1" dirty="0">
              <a:solidFill>
                <a:srgbClr val="00B0F0"/>
              </a:solidFill>
            </a:endParaRPr>
          </a:p>
        </p:txBody>
      </p:sp>
      <p:cxnSp>
        <p:nvCxnSpPr>
          <p:cNvPr id="8" name="Straight Arrow Connector 7"/>
          <p:cNvCxnSpPr/>
          <p:nvPr/>
        </p:nvCxnSpPr>
        <p:spPr>
          <a:xfrm flipH="1">
            <a:off x="7239000" y="2133600"/>
            <a:ext cx="1066800" cy="3810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72400" y="1752600"/>
            <a:ext cx="914400" cy="461665"/>
          </a:xfrm>
          <a:prstGeom prst="rect">
            <a:avLst/>
          </a:prstGeom>
          <a:noFill/>
        </p:spPr>
        <p:txBody>
          <a:bodyPr wrap="square" rtlCol="0">
            <a:spAutoFit/>
          </a:bodyPr>
          <a:lstStyle/>
          <a:p>
            <a:r>
              <a:rPr lang="en-US" sz="2400" b="1" dirty="0" smtClean="0">
                <a:solidFill>
                  <a:srgbClr val="FF0000"/>
                </a:solidFill>
              </a:rPr>
              <a:t>Filler</a:t>
            </a:r>
            <a:endParaRPr lang="en-US" sz="2400" b="1" dirty="0">
              <a:solidFill>
                <a:srgbClr val="FF0000"/>
              </a:solidFill>
            </a:endParaRPr>
          </a:p>
        </p:txBody>
      </p:sp>
      <p:cxnSp>
        <p:nvCxnSpPr>
          <p:cNvPr id="15" name="Straight Arrow Connector 14"/>
          <p:cNvCxnSpPr/>
          <p:nvPr/>
        </p:nvCxnSpPr>
        <p:spPr>
          <a:xfrm flipH="1">
            <a:off x="1752600" y="2133600"/>
            <a:ext cx="609600" cy="18288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Dealing with holes, knots, cracks &amp; crooked grain woods</a:t>
            </a:r>
            <a:endParaRPr lang="en-US" dirty="0"/>
          </a:p>
        </p:txBody>
      </p:sp>
      <p:pic>
        <p:nvPicPr>
          <p:cNvPr id="3074" name="Picture 2" descr="C:\Users\user\Desktop\ALL FILES\Power Point Files\Pictures for presentations\batch one\100_2054.jpg"/>
          <p:cNvPicPr>
            <a:picLocks noChangeAspect="1" noChangeArrowheads="1"/>
          </p:cNvPicPr>
          <p:nvPr/>
        </p:nvPicPr>
        <p:blipFill>
          <a:blip r:embed="rId2" cstate="print"/>
          <a:srcRect/>
          <a:stretch>
            <a:fillRect/>
          </a:stretch>
        </p:blipFill>
        <p:spPr bwMode="auto">
          <a:xfrm>
            <a:off x="127028" y="3352800"/>
            <a:ext cx="4388775" cy="3292475"/>
          </a:xfrm>
          <a:prstGeom prst="rect">
            <a:avLst/>
          </a:prstGeom>
          <a:noFill/>
        </p:spPr>
      </p:pic>
      <p:pic>
        <p:nvPicPr>
          <p:cNvPr id="3075" name="Picture 3" descr="C:\Users\user\Desktop\ALL FILES\Power Point Files\Pictures for presentations\batch one\100_2055.jpg"/>
          <p:cNvPicPr>
            <a:picLocks noGrp="1" noChangeAspect="1" noChangeArrowheads="1"/>
          </p:cNvPicPr>
          <p:nvPr>
            <p:ph idx="1"/>
          </p:nvPr>
        </p:nvPicPr>
        <p:blipFill>
          <a:blip r:embed="rId3" cstate="print"/>
          <a:srcRect l="9524" t="4233" r="3175" b="4762"/>
          <a:stretch>
            <a:fillRect/>
          </a:stretch>
        </p:blipFill>
        <p:spPr bwMode="auto">
          <a:xfrm>
            <a:off x="4648200" y="3276600"/>
            <a:ext cx="4191000" cy="3276600"/>
          </a:xfrm>
          <a:prstGeom prst="rect">
            <a:avLst/>
          </a:prstGeom>
          <a:noFill/>
        </p:spPr>
      </p:pic>
      <p:sp>
        <p:nvSpPr>
          <p:cNvPr id="6" name="TextBox 5"/>
          <p:cNvSpPr txBox="1"/>
          <p:nvPr/>
        </p:nvSpPr>
        <p:spPr>
          <a:xfrm>
            <a:off x="304800" y="2133600"/>
            <a:ext cx="8458200" cy="954107"/>
          </a:xfrm>
          <a:prstGeom prst="rect">
            <a:avLst/>
          </a:prstGeom>
          <a:noFill/>
        </p:spPr>
        <p:txBody>
          <a:bodyPr wrap="square" rtlCol="0">
            <a:spAutoFit/>
          </a:bodyPr>
          <a:lstStyle/>
          <a:p>
            <a:r>
              <a:rPr lang="en-US" sz="2800" b="1" dirty="0" smtClean="0">
                <a:solidFill>
                  <a:srgbClr val="00B0F0"/>
                </a:solidFill>
              </a:rPr>
              <a:t>Epoxying structural weakness cracks for safety before and during turning.</a:t>
            </a:r>
            <a:endParaRPr lang="en-US" sz="2800" b="1" dirty="0">
              <a:solidFill>
                <a:srgbClr val="00B0F0"/>
              </a:solidFill>
            </a:endParaRPr>
          </a:p>
        </p:txBody>
      </p:sp>
      <p:sp>
        <p:nvSpPr>
          <p:cNvPr id="7" name="TextBox 6"/>
          <p:cNvSpPr txBox="1"/>
          <p:nvPr/>
        </p:nvSpPr>
        <p:spPr>
          <a:xfrm>
            <a:off x="3124200" y="3352800"/>
            <a:ext cx="1371600" cy="461665"/>
          </a:xfrm>
          <a:prstGeom prst="rect">
            <a:avLst/>
          </a:prstGeom>
          <a:noFill/>
        </p:spPr>
        <p:txBody>
          <a:bodyPr wrap="square" rtlCol="0">
            <a:spAutoFit/>
          </a:bodyPr>
          <a:lstStyle/>
          <a:p>
            <a:r>
              <a:rPr lang="en-US" sz="2400" b="1" dirty="0" smtClean="0">
                <a:solidFill>
                  <a:srgbClr val="FF0000"/>
                </a:solidFill>
              </a:rPr>
              <a:t>Walnut</a:t>
            </a:r>
            <a:endParaRPr lang="en-US" sz="2400" b="1" dirty="0">
              <a:solidFill>
                <a:srgbClr val="FF0000"/>
              </a:solidFill>
            </a:endParaRPr>
          </a:p>
        </p:txBody>
      </p:sp>
      <p:sp>
        <p:nvSpPr>
          <p:cNvPr id="8" name="TextBox 7"/>
          <p:cNvSpPr txBox="1"/>
          <p:nvPr/>
        </p:nvSpPr>
        <p:spPr>
          <a:xfrm>
            <a:off x="7391400" y="3200400"/>
            <a:ext cx="1447800" cy="461665"/>
          </a:xfrm>
          <a:prstGeom prst="rect">
            <a:avLst/>
          </a:prstGeom>
          <a:noFill/>
        </p:spPr>
        <p:txBody>
          <a:bodyPr wrap="square" rtlCol="0">
            <a:spAutoFit/>
          </a:bodyPr>
          <a:lstStyle/>
          <a:p>
            <a:r>
              <a:rPr lang="en-US" sz="2400" b="1" dirty="0" smtClean="0">
                <a:solidFill>
                  <a:srgbClr val="FF0000"/>
                </a:solidFill>
              </a:rPr>
              <a:t>Mesquite</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Doyle volume chart</a:t>
            </a:r>
            <a:endParaRPr lang="en-US" dirty="0"/>
          </a:p>
        </p:txBody>
      </p:sp>
      <p:sp>
        <p:nvSpPr>
          <p:cNvPr id="5" name="TextBox 4"/>
          <p:cNvSpPr txBox="1"/>
          <p:nvPr/>
        </p:nvSpPr>
        <p:spPr>
          <a:xfrm>
            <a:off x="4953000" y="685800"/>
            <a:ext cx="4191000" cy="461665"/>
          </a:xfrm>
          <a:prstGeom prst="rect">
            <a:avLst/>
          </a:prstGeom>
          <a:noFill/>
        </p:spPr>
        <p:txBody>
          <a:bodyPr wrap="square" rtlCol="0">
            <a:spAutoFit/>
          </a:bodyPr>
          <a:lstStyle/>
          <a:p>
            <a:r>
              <a:rPr lang="en-US" sz="2400" dirty="0" smtClean="0"/>
              <a:t>Results in board feet of lumber</a:t>
            </a:r>
            <a:endParaRPr lang="en-US" sz="2400" dirty="0"/>
          </a:p>
        </p:txBody>
      </p:sp>
      <p:sp>
        <p:nvSpPr>
          <p:cNvPr id="6" name="TextBox 5"/>
          <p:cNvSpPr txBox="1"/>
          <p:nvPr/>
        </p:nvSpPr>
        <p:spPr>
          <a:xfrm>
            <a:off x="228600" y="6096000"/>
            <a:ext cx="8915400" cy="461665"/>
          </a:xfrm>
          <a:prstGeom prst="rect">
            <a:avLst/>
          </a:prstGeom>
          <a:noFill/>
        </p:spPr>
        <p:txBody>
          <a:bodyPr wrap="square" rtlCol="0">
            <a:spAutoFit/>
          </a:bodyPr>
          <a:lstStyle/>
          <a:p>
            <a:r>
              <a:rPr lang="en-US" sz="2400" b="1" dirty="0" smtClean="0"/>
              <a:t>20 ft. tree/ 24 inch diameter at small end = </a:t>
            </a:r>
            <a:r>
              <a:rPr lang="en-US" sz="2400" b="1" dirty="0" smtClean="0">
                <a:solidFill>
                  <a:srgbClr val="FF0000"/>
                </a:solidFill>
              </a:rPr>
              <a:t>500</a:t>
            </a:r>
            <a:r>
              <a:rPr lang="en-US" sz="2400" b="1" dirty="0" smtClean="0"/>
              <a:t> board feet of lumber</a:t>
            </a:r>
            <a:endParaRPr lang="en-US" sz="2400" b="1" dirty="0"/>
          </a:p>
        </p:txBody>
      </p:sp>
      <p:sp>
        <p:nvSpPr>
          <p:cNvPr id="7" name="Content Placeholder 6"/>
          <p:cNvSpPr>
            <a:spLocks noGrp="1"/>
          </p:cNvSpPr>
          <p:nvPr>
            <p:ph idx="1"/>
          </p:nvPr>
        </p:nvSpPr>
        <p:spPr>
          <a:xfrm>
            <a:off x="0" y="6477000"/>
            <a:ext cx="533400" cy="258763"/>
          </a:xfrm>
        </p:spPr>
        <p:txBody>
          <a:bodyPr>
            <a:normAutofit fontScale="40000" lnSpcReduction="20000"/>
          </a:bodyPr>
          <a:lstStyle/>
          <a:p>
            <a:pPr>
              <a:buNone/>
            </a:pPr>
            <a:r>
              <a:rPr lang="en-US" dirty="0" smtClean="0"/>
              <a:t> </a:t>
            </a:r>
            <a:endParaRPr lang="en-US" dirty="0"/>
          </a:p>
        </p:txBody>
      </p:sp>
      <p:graphicFrame>
        <p:nvGraphicFramePr>
          <p:cNvPr id="10" name="Table 9"/>
          <p:cNvGraphicFramePr>
            <a:graphicFrameLocks noGrp="1"/>
          </p:cNvGraphicFramePr>
          <p:nvPr/>
        </p:nvGraphicFramePr>
        <p:xfrm>
          <a:off x="228597" y="1142999"/>
          <a:ext cx="8610612" cy="4952992"/>
        </p:xfrm>
        <a:graphic>
          <a:graphicData uri="http://schemas.openxmlformats.org/drawingml/2006/table">
            <a:tbl>
              <a:tblPr/>
              <a:tblGrid>
                <a:gridCol w="475021"/>
                <a:gridCol w="428189"/>
                <a:gridCol w="428189"/>
                <a:gridCol w="428189"/>
                <a:gridCol w="428189"/>
                <a:gridCol w="428189"/>
                <a:gridCol w="428189"/>
                <a:gridCol w="428189"/>
                <a:gridCol w="428189"/>
                <a:gridCol w="428189"/>
                <a:gridCol w="428189"/>
                <a:gridCol w="428189"/>
                <a:gridCol w="428189"/>
                <a:gridCol w="428189"/>
                <a:gridCol w="428189"/>
                <a:gridCol w="428189"/>
                <a:gridCol w="428189"/>
                <a:gridCol w="428189"/>
                <a:gridCol w="428189"/>
                <a:gridCol w="428189"/>
              </a:tblGrid>
              <a:tr h="187791">
                <a:tc rowSpan="2">
                  <a:txBody>
                    <a:bodyPr/>
                    <a:lstStyle/>
                    <a:p>
                      <a:pPr algn="l" fontAlgn="ctr"/>
                      <a:r>
                        <a:rPr lang="en-US" sz="700" b="1" i="0" u="none" strike="noStrike">
                          <a:solidFill>
                            <a:srgbClr val="2B2B2B"/>
                          </a:solidFill>
                          <a:latin typeface="Arial"/>
                        </a:rPr>
                        <a:t>Log length</a:t>
                      </a:r>
                    </a:p>
                  </a:txBody>
                  <a:tcPr marL="4782" marR="4782" marT="47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4782" marR="4782" marT="4782"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E2C2"/>
                    </a:solidFill>
                  </a:tcPr>
                </a:tc>
                <a:tc gridSpan="18">
                  <a:txBody>
                    <a:bodyPr/>
                    <a:lstStyle/>
                    <a:p>
                      <a:pPr algn="l" fontAlgn="ctr"/>
                      <a:r>
                        <a:rPr lang="en-US" sz="700" b="1" i="0" u="none" strike="noStrike">
                          <a:solidFill>
                            <a:srgbClr val="2B2B2B"/>
                          </a:solidFill>
                          <a:latin typeface="Arial"/>
                        </a:rPr>
                        <a:t>D</a:t>
                      </a:r>
                      <a:r>
                        <a:rPr lang="en-US" sz="700" b="0" i="0" u="none" strike="noStrike">
                          <a:solidFill>
                            <a:srgbClr val="2B2B2B"/>
                          </a:solidFill>
                          <a:latin typeface="Arial"/>
                        </a:rPr>
                        <a:t>i</a:t>
                      </a:r>
                      <a:r>
                        <a:rPr lang="en-US" sz="700" b="1" i="0" u="none" strike="noStrike">
                          <a:solidFill>
                            <a:srgbClr val="2B2B2B"/>
                          </a:solidFill>
                          <a:latin typeface="Arial"/>
                        </a:rPr>
                        <a:t>ameter of log, small end, inside bark (inches)                                          * Results are in board feet per tree (bf)</a:t>
                      </a:r>
                    </a:p>
                  </a:txBody>
                  <a:tcPr marL="4782" marR="4782" marT="4782"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440">
                <a:tc vMerge="1">
                  <a:txBody>
                    <a:bodyPr/>
                    <a:lstStyle/>
                    <a:p>
                      <a:endParaRPr lang="en-US"/>
                    </a:p>
                  </a:txBody>
                  <a:tcPr/>
                </a:tc>
                <a:tc>
                  <a:txBody>
                    <a:bodyPr/>
                    <a:lstStyle/>
                    <a:p>
                      <a:pPr algn="l" fontAlgn="ctr"/>
                      <a:r>
                        <a:rPr lang="en-US" sz="700" b="1" i="0" u="none" strike="noStrike">
                          <a:solidFill>
                            <a:srgbClr val="2B2B2B"/>
                          </a:solidFill>
                          <a:latin typeface="Arial"/>
                        </a:rPr>
                        <a:t> </a:t>
                      </a:r>
                    </a:p>
                  </a:txBody>
                  <a:tcPr marL="4782" marR="4782" marT="4782"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6</a:t>
                      </a:r>
                    </a:p>
                  </a:txBody>
                  <a:tcPr marL="4782" marR="4782" marT="4782"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8</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10</a:t>
                      </a:r>
                    </a:p>
                  </a:txBody>
                  <a:tcPr marL="4782" marR="4782" marT="47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12</a:t>
                      </a:r>
                    </a:p>
                  </a:txBody>
                  <a:tcPr marL="4782" marR="4782" marT="47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14</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16</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18</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20</a:t>
                      </a:r>
                    </a:p>
                  </a:txBody>
                  <a:tcPr marL="4782" marR="4782" marT="47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22</a:t>
                      </a:r>
                    </a:p>
                  </a:txBody>
                  <a:tcPr marL="4782" marR="4782" marT="47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24</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26</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28</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30</a:t>
                      </a:r>
                    </a:p>
                  </a:txBody>
                  <a:tcPr marL="4782" marR="4782" marT="47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32</a:t>
                      </a:r>
                    </a:p>
                  </a:txBody>
                  <a:tcPr marL="4782" marR="4782" marT="478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34</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36</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38</a:t>
                      </a:r>
                    </a:p>
                  </a:txBody>
                  <a:tcPr marL="4782" marR="4782" marT="4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40</a:t>
                      </a:r>
                    </a:p>
                  </a:txBody>
                  <a:tcPr marL="4782" marR="4782" marT="478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r>
              <a:tr h="195616">
                <a:tc>
                  <a:txBody>
                    <a:bodyPr/>
                    <a:lstStyle/>
                    <a:p>
                      <a:pPr algn="ctr" fontAlgn="t"/>
                      <a:r>
                        <a:rPr lang="en-US" sz="700" b="1" i="0" u="none" strike="noStrike">
                          <a:solidFill>
                            <a:srgbClr val="2B2B2B"/>
                          </a:solidFill>
                          <a:latin typeface="Arial"/>
                        </a:rPr>
                        <a:t>6</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2</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r" fontAlgn="b"/>
                      <a:r>
                        <a:rPr lang="en-US" sz="700" b="0" i="0" u="none" strike="noStrike">
                          <a:solidFill>
                            <a:srgbClr val="000000"/>
                          </a:solidFill>
                          <a:latin typeface="Calibri"/>
                        </a:rPr>
                        <a:t>14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38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54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74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96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234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273</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315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408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459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8</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2</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504D"/>
                    </a:solidFill>
                  </a:tcPr>
                </a:tc>
                <a:tc>
                  <a:txBody>
                    <a:bodyPr/>
                    <a:lstStyle/>
                    <a:p>
                      <a:pPr algn="r" fontAlgn="b"/>
                      <a:r>
                        <a:rPr lang="en-US" sz="700" b="0" i="0" u="none" strike="noStrike">
                          <a:solidFill>
                            <a:srgbClr val="000000"/>
                          </a:solidFill>
                          <a:latin typeface="Calibri"/>
                        </a:rPr>
                        <a:t>18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32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72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98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265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313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365</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481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545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613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40">
                <a:tc>
                  <a:txBody>
                    <a:bodyPr/>
                    <a:lstStyle/>
                    <a:p>
                      <a:pPr algn="ctr" fontAlgn="t"/>
                      <a:r>
                        <a:rPr lang="en-US" sz="700" b="1" i="0" u="none" strike="noStrike">
                          <a:solidFill>
                            <a:srgbClr val="2B2B2B"/>
                          </a:solidFill>
                          <a:latin typeface="Arial"/>
                        </a:rPr>
                        <a:t>10</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3</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63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90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203</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331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391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456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526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601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681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12</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3</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27</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75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108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243</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331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397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469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547</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631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817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919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14</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4</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32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56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88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386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463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547</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638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736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841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953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1,072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16</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4</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36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64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324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441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529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625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729</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841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961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1,089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1,225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18</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5</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72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365</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496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595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703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820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946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1,081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1,225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1,378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6913">
                <a:tc>
                  <a:txBody>
                    <a:bodyPr/>
                    <a:lstStyle/>
                    <a:p>
                      <a:pPr algn="ctr" fontAlgn="t"/>
                      <a:r>
                        <a:rPr lang="en-US" sz="700" b="1" i="0" u="none" strike="noStrike">
                          <a:solidFill>
                            <a:srgbClr val="2B2B2B"/>
                          </a:solidFill>
                          <a:latin typeface="Arial"/>
                        </a:rPr>
                        <a:t>20</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5</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800" b="1" i="0" u="none" strike="noStrike">
                          <a:solidFill>
                            <a:srgbClr val="000000"/>
                          </a:solidFill>
                          <a:latin typeface="Calibri"/>
                        </a:rPr>
                        <a:t>80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solidFill>
                            <a:srgbClr val="000000"/>
                          </a:solidFill>
                          <a:latin typeface="Calibri"/>
                        </a:rPr>
                        <a:t>320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405</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solidFill>
                            <a:srgbClr val="000000"/>
                          </a:solidFill>
                          <a:latin typeface="Calibri"/>
                        </a:rPr>
                        <a:t>500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551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661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781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911</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800" b="1" i="0" u="none" strike="noStrike">
                          <a:solidFill>
                            <a:srgbClr val="000000"/>
                          </a:solidFill>
                          <a:latin typeface="Calibri"/>
                        </a:rPr>
                        <a:t>1,051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1,201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1,361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1,531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22</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6</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88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138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352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446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606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727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859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1,002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1,156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1,497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1,684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24</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6</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96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294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384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486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662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794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938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1,094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1,262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1,442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1,634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1,838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26</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7</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104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234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319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416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527</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717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860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1,016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1,185</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1,367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1,562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1,770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1,991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28</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7</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63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112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343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448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567</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926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1,094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1,276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1,472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1,682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1,906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2,144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40">
                <a:tc>
                  <a:txBody>
                    <a:bodyPr/>
                    <a:lstStyle/>
                    <a:p>
                      <a:pPr algn="ctr" fontAlgn="t"/>
                      <a:r>
                        <a:rPr lang="en-US" sz="700" b="1" i="0" u="none" strike="noStrike">
                          <a:solidFill>
                            <a:srgbClr val="2B2B2B"/>
                          </a:solidFill>
                          <a:latin typeface="Arial"/>
                        </a:rPr>
                        <a:t>30</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8</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68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480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608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827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992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1,172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1,367</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1,577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1,802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2,042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2,297</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32</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8</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72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128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392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512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648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882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1,058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1,250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1,458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1,682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1,922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2,178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2,450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34</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9</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77</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136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306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417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544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689</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937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1,124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1,328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1,549</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1,787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2,042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2,314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2,603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36</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9</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81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144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324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441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576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729</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992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1,190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1,406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1,640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1,892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2,162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2,756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38</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10</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38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86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152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238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342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466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608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770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1,047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1,256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1,484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1,731</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1,997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2,282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2,586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2,909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40">
                <a:tc>
                  <a:txBody>
                    <a:bodyPr/>
                    <a:lstStyle/>
                    <a:p>
                      <a:pPr algn="ctr" fontAlgn="t"/>
                      <a:r>
                        <a:rPr lang="en-US" sz="700" b="1" i="0" u="none" strike="noStrike">
                          <a:solidFill>
                            <a:srgbClr val="2B2B2B"/>
                          </a:solidFill>
                          <a:latin typeface="Arial"/>
                        </a:rPr>
                        <a:t>40</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10</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90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160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490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640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810</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1,103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1,563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1,823</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2,103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2,403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3,063</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42</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11</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95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168</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263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378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515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672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851</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1,158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1,389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1,641</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1,914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2,208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2,859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3,216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44</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11</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99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176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396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539</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704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891</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1,455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1,719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2,005</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2,313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2,643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2,995</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3,369</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46</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12</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46</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104</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184</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414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564</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736</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932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1,150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1,268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1,521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1,797</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2,096</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2,418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2,763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3,131</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3,522</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16">
                <a:tc>
                  <a:txBody>
                    <a:bodyPr/>
                    <a:lstStyle/>
                    <a:p>
                      <a:pPr algn="ctr" fontAlgn="t"/>
                      <a:r>
                        <a:rPr lang="en-US" sz="700" b="1" i="0" u="none" strike="noStrike">
                          <a:solidFill>
                            <a:srgbClr val="2B2B2B"/>
                          </a:solidFill>
                          <a:latin typeface="Arial"/>
                        </a:rPr>
                        <a:t>48</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12</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48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108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432</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588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768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972</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1,587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1,875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2,187</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2,523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2,883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3,267</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3,675</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40">
                <a:tc>
                  <a:txBody>
                    <a:bodyPr/>
                    <a:lstStyle/>
                    <a:p>
                      <a:pPr algn="ctr" fontAlgn="t"/>
                      <a:r>
                        <a:rPr lang="en-US" sz="700" b="1" i="0" u="none" strike="noStrike">
                          <a:solidFill>
                            <a:srgbClr val="2B2B2B"/>
                          </a:solidFill>
                          <a:latin typeface="Arial"/>
                        </a:rPr>
                        <a:t>50</a:t>
                      </a:r>
                    </a:p>
                  </a:txBody>
                  <a:tcPr marL="4782" marR="4782" marT="478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4782" marR="4782" marT="4782" marB="0">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13</a:t>
                      </a:r>
                    </a:p>
                  </a:txBody>
                  <a:tcPr marL="4782" marR="4782" marT="4782"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6D0A"/>
                    </a:solidFill>
                  </a:tcPr>
                </a:tc>
                <a:tc>
                  <a:txBody>
                    <a:bodyPr/>
                    <a:lstStyle/>
                    <a:p>
                      <a:pPr algn="r" fontAlgn="b"/>
                      <a:r>
                        <a:rPr lang="en-US" sz="700" b="0" i="0" u="none" strike="noStrike">
                          <a:solidFill>
                            <a:srgbClr val="000000"/>
                          </a:solidFill>
                          <a:latin typeface="Calibri"/>
                        </a:rPr>
                        <a:t>113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200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450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613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800</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1,013</a:t>
                      </a:r>
                    </a:p>
                  </a:txBody>
                  <a:tcPr marL="4782" marR="4782" marT="478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1,250</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1,378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1,653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1,953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2,278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2,628</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3,003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latin typeface="Calibri"/>
                        </a:rPr>
                        <a:t>3,403</a:t>
                      </a:r>
                    </a:p>
                  </a:txBody>
                  <a:tcPr marL="4782" marR="4782" marT="4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700" b="0" i="0" u="none" strike="noStrike" dirty="0">
                          <a:solidFill>
                            <a:srgbClr val="000000"/>
                          </a:solidFill>
                          <a:latin typeface="Calibri"/>
                        </a:rPr>
                        <a:t>3,828</a:t>
                      </a:r>
                    </a:p>
                  </a:txBody>
                  <a:tcPr marL="4782" marR="4782" marT="478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2014-11-05 Cedar Vase\IMG_0807bb.jpg"/>
          <p:cNvPicPr>
            <a:picLocks noChangeAspect="1" noChangeArrowheads="1"/>
          </p:cNvPicPr>
          <p:nvPr/>
        </p:nvPicPr>
        <p:blipFill>
          <a:blip r:embed="rId2" cstate="print"/>
          <a:srcRect l="12183" t="13372" b="7343"/>
          <a:stretch>
            <a:fillRect/>
          </a:stretch>
        </p:blipFill>
        <p:spPr bwMode="auto">
          <a:xfrm>
            <a:off x="228600" y="4572000"/>
            <a:ext cx="2914650" cy="2133599"/>
          </a:xfrm>
          <a:prstGeom prst="rect">
            <a:avLst/>
          </a:prstGeom>
          <a:noFill/>
        </p:spPr>
      </p:pic>
      <p:pic>
        <p:nvPicPr>
          <p:cNvPr id="3" name="Picture 2" descr="E:\2014-11-05 Cedar Vase\IMG_0792.JPG"/>
          <p:cNvPicPr>
            <a:picLocks noChangeAspect="1" noChangeArrowheads="1"/>
          </p:cNvPicPr>
          <p:nvPr/>
        </p:nvPicPr>
        <p:blipFill>
          <a:blip r:embed="rId3" cstate="print"/>
          <a:srcRect l="11454" t="19063" r="18939" b="4520"/>
          <a:stretch>
            <a:fillRect/>
          </a:stretch>
        </p:blipFill>
        <p:spPr bwMode="auto">
          <a:xfrm>
            <a:off x="2438400" y="1170432"/>
            <a:ext cx="3962400" cy="3249168"/>
          </a:xfrm>
          <a:prstGeom prst="rect">
            <a:avLst/>
          </a:prstGeom>
          <a:noFill/>
        </p:spPr>
      </p:pic>
      <p:sp>
        <p:nvSpPr>
          <p:cNvPr id="2" name="Title 1"/>
          <p:cNvSpPr>
            <a:spLocks noGrp="1"/>
          </p:cNvSpPr>
          <p:nvPr>
            <p:ph type="title"/>
          </p:nvPr>
        </p:nvSpPr>
        <p:spPr>
          <a:xfrm>
            <a:off x="0" y="0"/>
            <a:ext cx="6324600" cy="1143000"/>
          </a:xfrm>
        </p:spPr>
        <p:txBody>
          <a:bodyPr>
            <a:normAutofit fontScale="90000"/>
          </a:bodyPr>
          <a:lstStyle/>
          <a:p>
            <a:r>
              <a:rPr lang="en-US" dirty="0" smtClean="0"/>
              <a:t>Dealing with holes, knots, cracks &amp; crooked grain woods</a:t>
            </a:r>
            <a:endParaRPr lang="en-US" dirty="0"/>
          </a:p>
        </p:txBody>
      </p:sp>
      <p:pic>
        <p:nvPicPr>
          <p:cNvPr id="2050" name="Picture 2" descr="C:\Users\user\Desktop\ALL FILES\Power Point Files\Pictures for presentations\batch one\100_1859.jpg"/>
          <p:cNvPicPr>
            <a:picLocks noChangeAspect="1" noChangeArrowheads="1"/>
          </p:cNvPicPr>
          <p:nvPr/>
        </p:nvPicPr>
        <p:blipFill>
          <a:blip r:embed="rId4" cstate="print"/>
          <a:srcRect l="13513" t="3603" r="10811" b="17140"/>
          <a:stretch>
            <a:fillRect/>
          </a:stretch>
        </p:blipFill>
        <p:spPr bwMode="auto">
          <a:xfrm>
            <a:off x="3352800" y="4572000"/>
            <a:ext cx="2673927" cy="2100943"/>
          </a:xfrm>
          <a:prstGeom prst="rect">
            <a:avLst/>
          </a:prstGeom>
          <a:noFill/>
        </p:spPr>
      </p:pic>
      <p:pic>
        <p:nvPicPr>
          <p:cNvPr id="2052" name="Picture 4" descr="C:\Users\user\Desktop\ALL FILES\Power Point Files\Pictures for presentations\batch one\100_1862.jpg"/>
          <p:cNvPicPr>
            <a:picLocks noGrp="1" noChangeAspect="1" noChangeArrowheads="1"/>
          </p:cNvPicPr>
          <p:nvPr>
            <p:ph idx="1"/>
          </p:nvPr>
        </p:nvPicPr>
        <p:blipFill>
          <a:blip r:embed="rId5" cstate="print"/>
          <a:srcRect/>
          <a:stretch>
            <a:fillRect/>
          </a:stretch>
        </p:blipFill>
        <p:spPr bwMode="auto">
          <a:xfrm>
            <a:off x="6172200" y="4610100"/>
            <a:ext cx="2788920" cy="2091690"/>
          </a:xfrm>
          <a:prstGeom prst="rect">
            <a:avLst/>
          </a:prstGeom>
          <a:noFill/>
        </p:spPr>
      </p:pic>
      <p:pic>
        <p:nvPicPr>
          <p:cNvPr id="2054" name="Picture 6" descr="After some initial trimming of the blank"/>
          <p:cNvPicPr>
            <a:picLocks noChangeAspect="1" noChangeArrowheads="1"/>
          </p:cNvPicPr>
          <p:nvPr/>
        </p:nvPicPr>
        <p:blipFill>
          <a:blip r:embed="rId6" cstate="print"/>
          <a:srcRect l="18456" t="12313" r="37165" b="34500"/>
          <a:stretch>
            <a:fillRect/>
          </a:stretch>
        </p:blipFill>
        <p:spPr bwMode="auto">
          <a:xfrm>
            <a:off x="228600" y="1143000"/>
            <a:ext cx="2057400" cy="3309730"/>
          </a:xfrm>
          <a:prstGeom prst="rect">
            <a:avLst/>
          </a:prstGeom>
          <a:noFill/>
        </p:spPr>
      </p:pic>
      <p:pic>
        <p:nvPicPr>
          <p:cNvPr id="2058" name="Picture 10" descr="Nearing round"/>
          <p:cNvPicPr>
            <a:picLocks noChangeAspect="1" noChangeArrowheads="1"/>
          </p:cNvPicPr>
          <p:nvPr/>
        </p:nvPicPr>
        <p:blipFill>
          <a:blip r:embed="rId7" cstate="print"/>
          <a:srcRect/>
          <a:stretch>
            <a:fillRect/>
          </a:stretch>
        </p:blipFill>
        <p:spPr bwMode="auto">
          <a:xfrm>
            <a:off x="6553200" y="1143000"/>
            <a:ext cx="2441067" cy="3276600"/>
          </a:xfrm>
          <a:prstGeom prst="rect">
            <a:avLst/>
          </a:prstGeom>
          <a:noFill/>
        </p:spPr>
      </p:pic>
      <p:sp>
        <p:nvSpPr>
          <p:cNvPr id="11" name="TextBox 10"/>
          <p:cNvSpPr txBox="1"/>
          <p:nvPr/>
        </p:nvSpPr>
        <p:spPr>
          <a:xfrm>
            <a:off x="6629400" y="152400"/>
            <a:ext cx="2362200" cy="1077218"/>
          </a:xfrm>
          <a:prstGeom prst="rect">
            <a:avLst/>
          </a:prstGeom>
          <a:noFill/>
        </p:spPr>
        <p:txBody>
          <a:bodyPr wrap="square" rtlCol="0">
            <a:spAutoFit/>
          </a:bodyPr>
          <a:lstStyle/>
          <a:p>
            <a:pPr algn="ctr"/>
            <a:r>
              <a:rPr lang="en-US" sz="3200" b="1" dirty="0" smtClean="0">
                <a:solidFill>
                  <a:srgbClr val="C00000"/>
                </a:solidFill>
              </a:rPr>
              <a:t>The Red Cedar Vase</a:t>
            </a:r>
            <a:endParaRPr lang="en-US" sz="3200" b="1" dirty="0">
              <a:solidFill>
                <a:srgbClr val="C00000"/>
              </a:solidFill>
            </a:endParaRPr>
          </a:p>
        </p:txBody>
      </p:sp>
      <p:sp>
        <p:nvSpPr>
          <p:cNvPr id="12" name="TextBox 11"/>
          <p:cNvSpPr txBox="1"/>
          <p:nvPr/>
        </p:nvSpPr>
        <p:spPr>
          <a:xfrm>
            <a:off x="1752600" y="1066800"/>
            <a:ext cx="609600" cy="646331"/>
          </a:xfrm>
          <a:prstGeom prst="rect">
            <a:avLst/>
          </a:prstGeom>
          <a:noFill/>
        </p:spPr>
        <p:txBody>
          <a:bodyPr wrap="square" rtlCol="0">
            <a:spAutoFit/>
          </a:bodyPr>
          <a:lstStyle/>
          <a:p>
            <a:r>
              <a:rPr lang="en-US" sz="3600" b="1" dirty="0" smtClean="0">
                <a:solidFill>
                  <a:srgbClr val="C00000"/>
                </a:solidFill>
              </a:rPr>
              <a:t>1.</a:t>
            </a:r>
            <a:endParaRPr lang="en-US" sz="3600" b="1" dirty="0">
              <a:solidFill>
                <a:srgbClr val="C00000"/>
              </a:solidFill>
            </a:endParaRPr>
          </a:p>
        </p:txBody>
      </p:sp>
      <p:sp>
        <p:nvSpPr>
          <p:cNvPr id="14" name="Rectangle 13"/>
          <p:cNvSpPr/>
          <p:nvPr/>
        </p:nvSpPr>
        <p:spPr>
          <a:xfrm>
            <a:off x="2209800" y="4648200"/>
            <a:ext cx="542136" cy="646331"/>
          </a:xfrm>
          <a:prstGeom prst="rect">
            <a:avLst/>
          </a:prstGeom>
        </p:spPr>
        <p:txBody>
          <a:bodyPr wrap="none">
            <a:spAutoFit/>
          </a:bodyPr>
          <a:lstStyle/>
          <a:p>
            <a:r>
              <a:rPr lang="en-US" sz="3600" b="1" dirty="0" smtClean="0">
                <a:solidFill>
                  <a:srgbClr val="C00000"/>
                </a:solidFill>
              </a:rPr>
              <a:t>4.</a:t>
            </a:r>
            <a:endParaRPr lang="en-US" sz="3600" b="1" dirty="0">
              <a:solidFill>
                <a:srgbClr val="C00000"/>
              </a:solidFill>
            </a:endParaRPr>
          </a:p>
        </p:txBody>
      </p:sp>
      <p:sp>
        <p:nvSpPr>
          <p:cNvPr id="15" name="Rectangle 14"/>
          <p:cNvSpPr/>
          <p:nvPr/>
        </p:nvSpPr>
        <p:spPr>
          <a:xfrm>
            <a:off x="8458200" y="1066800"/>
            <a:ext cx="542136" cy="646331"/>
          </a:xfrm>
          <a:prstGeom prst="rect">
            <a:avLst/>
          </a:prstGeom>
        </p:spPr>
        <p:txBody>
          <a:bodyPr wrap="none">
            <a:spAutoFit/>
          </a:bodyPr>
          <a:lstStyle/>
          <a:p>
            <a:r>
              <a:rPr lang="en-US" sz="3600" b="1" dirty="0" smtClean="0">
                <a:solidFill>
                  <a:srgbClr val="C00000"/>
                </a:solidFill>
              </a:rPr>
              <a:t>3.</a:t>
            </a:r>
            <a:endParaRPr lang="en-US" sz="3600" b="1" dirty="0">
              <a:solidFill>
                <a:srgbClr val="C00000"/>
              </a:solidFill>
            </a:endParaRPr>
          </a:p>
        </p:txBody>
      </p:sp>
      <p:sp>
        <p:nvSpPr>
          <p:cNvPr id="16" name="Rectangle 15"/>
          <p:cNvSpPr/>
          <p:nvPr/>
        </p:nvSpPr>
        <p:spPr>
          <a:xfrm>
            <a:off x="4419600" y="1066800"/>
            <a:ext cx="542136" cy="646331"/>
          </a:xfrm>
          <a:prstGeom prst="rect">
            <a:avLst/>
          </a:prstGeom>
        </p:spPr>
        <p:txBody>
          <a:bodyPr wrap="none">
            <a:spAutoFit/>
          </a:bodyPr>
          <a:lstStyle/>
          <a:p>
            <a:r>
              <a:rPr lang="en-US" sz="3600" b="1" dirty="0" smtClean="0">
                <a:solidFill>
                  <a:srgbClr val="C00000"/>
                </a:solidFill>
              </a:rPr>
              <a:t>2.</a:t>
            </a:r>
            <a:endParaRPr lang="en-US" sz="3600" b="1" dirty="0">
              <a:solidFill>
                <a:srgbClr val="C00000"/>
              </a:solidFill>
            </a:endParaRPr>
          </a:p>
        </p:txBody>
      </p:sp>
      <p:sp>
        <p:nvSpPr>
          <p:cNvPr id="17" name="Rectangle 16"/>
          <p:cNvSpPr/>
          <p:nvPr/>
        </p:nvSpPr>
        <p:spPr>
          <a:xfrm>
            <a:off x="5334000" y="5867400"/>
            <a:ext cx="542136" cy="646331"/>
          </a:xfrm>
          <a:prstGeom prst="rect">
            <a:avLst/>
          </a:prstGeom>
        </p:spPr>
        <p:txBody>
          <a:bodyPr wrap="none">
            <a:spAutoFit/>
          </a:bodyPr>
          <a:lstStyle/>
          <a:p>
            <a:r>
              <a:rPr lang="en-US" sz="3600" b="1" dirty="0" smtClean="0">
                <a:solidFill>
                  <a:srgbClr val="C00000"/>
                </a:solidFill>
              </a:rPr>
              <a:t>5.</a:t>
            </a:r>
            <a:endParaRPr lang="en-US" sz="3600" b="1" dirty="0">
              <a:solidFill>
                <a:srgbClr val="C00000"/>
              </a:solidFill>
            </a:endParaRPr>
          </a:p>
        </p:txBody>
      </p:sp>
      <p:sp>
        <p:nvSpPr>
          <p:cNvPr id="18" name="Rectangle 17"/>
          <p:cNvSpPr/>
          <p:nvPr/>
        </p:nvSpPr>
        <p:spPr>
          <a:xfrm>
            <a:off x="8458200" y="5943600"/>
            <a:ext cx="542136" cy="646331"/>
          </a:xfrm>
          <a:prstGeom prst="rect">
            <a:avLst/>
          </a:prstGeom>
        </p:spPr>
        <p:txBody>
          <a:bodyPr wrap="none">
            <a:spAutoFit/>
          </a:bodyPr>
          <a:lstStyle/>
          <a:p>
            <a:r>
              <a:rPr lang="en-US" sz="3600" b="1" dirty="0" smtClean="0">
                <a:solidFill>
                  <a:srgbClr val="C00000"/>
                </a:solidFill>
              </a:rPr>
              <a:t>6.</a:t>
            </a:r>
            <a:endParaRPr lang="en-US" sz="3600" b="1" dirty="0">
              <a:solidFill>
                <a:srgbClr val="C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a:bodyPr>
          <a:lstStyle/>
          <a:p>
            <a:r>
              <a:rPr lang="en-US" sz="4000" dirty="0" smtClean="0"/>
              <a:t>Dealing with holes, knots, cracks &amp; crooked grain woods</a:t>
            </a:r>
            <a:endParaRPr lang="en-US" sz="4000" dirty="0"/>
          </a:p>
        </p:txBody>
      </p:sp>
      <p:sp>
        <p:nvSpPr>
          <p:cNvPr id="3" name="Content Placeholder 2"/>
          <p:cNvSpPr>
            <a:spLocks noGrp="1"/>
          </p:cNvSpPr>
          <p:nvPr>
            <p:ph idx="1"/>
          </p:nvPr>
        </p:nvSpPr>
        <p:spPr>
          <a:xfrm>
            <a:off x="0" y="6675437"/>
            <a:ext cx="609600" cy="182563"/>
          </a:xfrm>
        </p:spPr>
        <p:txBody>
          <a:bodyPr>
            <a:normAutofit fontScale="25000" lnSpcReduction="20000"/>
          </a:bodyPr>
          <a:lstStyle/>
          <a:p>
            <a:pPr>
              <a:buNone/>
            </a:pPr>
            <a:r>
              <a:rPr lang="en-US" dirty="0" smtClean="0"/>
              <a:t> </a:t>
            </a:r>
            <a:endParaRPr lang="en-US" dirty="0"/>
          </a:p>
        </p:txBody>
      </p:sp>
      <p:pic>
        <p:nvPicPr>
          <p:cNvPr id="6" name="Picture 8" descr="Epoxy to hold bark inclusions and knots in place."/>
          <p:cNvPicPr>
            <a:picLocks noChangeAspect="1" noChangeArrowheads="1"/>
          </p:cNvPicPr>
          <p:nvPr/>
        </p:nvPicPr>
        <p:blipFill>
          <a:blip r:embed="rId2" cstate="print"/>
          <a:srcRect t="13423" r="16000"/>
          <a:stretch>
            <a:fillRect/>
          </a:stretch>
        </p:blipFill>
        <p:spPr bwMode="auto">
          <a:xfrm>
            <a:off x="228600" y="1752600"/>
            <a:ext cx="4068724" cy="3124200"/>
          </a:xfrm>
          <a:prstGeom prst="rect">
            <a:avLst/>
          </a:prstGeom>
          <a:noFill/>
        </p:spPr>
      </p:pic>
      <p:pic>
        <p:nvPicPr>
          <p:cNvPr id="7" name="Picture 3" descr="C:\Users\user\Desktop\ALL FILES\Power Point Files\Pictures for presentations\batch one\100_1863.jpg"/>
          <p:cNvPicPr>
            <a:picLocks noChangeAspect="1" noChangeArrowheads="1"/>
          </p:cNvPicPr>
          <p:nvPr/>
        </p:nvPicPr>
        <p:blipFill>
          <a:blip r:embed="rId3" cstate="print"/>
          <a:srcRect/>
          <a:stretch>
            <a:fillRect/>
          </a:stretch>
        </p:blipFill>
        <p:spPr bwMode="auto">
          <a:xfrm>
            <a:off x="4724400" y="1219200"/>
            <a:ext cx="4241662" cy="3182110"/>
          </a:xfrm>
          <a:prstGeom prst="rect">
            <a:avLst/>
          </a:prstGeom>
          <a:noFill/>
        </p:spPr>
      </p:pic>
      <p:sp>
        <p:nvSpPr>
          <p:cNvPr id="9" name="TextBox 8"/>
          <p:cNvSpPr txBox="1"/>
          <p:nvPr/>
        </p:nvSpPr>
        <p:spPr>
          <a:xfrm>
            <a:off x="152400" y="1295400"/>
            <a:ext cx="4343400" cy="523220"/>
          </a:xfrm>
          <a:prstGeom prst="rect">
            <a:avLst/>
          </a:prstGeom>
          <a:noFill/>
        </p:spPr>
        <p:txBody>
          <a:bodyPr wrap="square" rtlCol="0">
            <a:spAutoFit/>
          </a:bodyPr>
          <a:lstStyle/>
          <a:p>
            <a:r>
              <a:rPr lang="en-US" sz="2800" b="1" dirty="0" smtClean="0">
                <a:solidFill>
                  <a:srgbClr val="C00000"/>
                </a:solidFill>
              </a:rPr>
              <a:t>Filling the cracks with epoxy</a:t>
            </a:r>
            <a:endParaRPr lang="en-US" sz="2800" b="1" dirty="0">
              <a:solidFill>
                <a:srgbClr val="C00000"/>
              </a:solidFill>
            </a:endParaRPr>
          </a:p>
        </p:txBody>
      </p:sp>
      <p:sp>
        <p:nvSpPr>
          <p:cNvPr id="10" name="TextBox 9"/>
          <p:cNvSpPr txBox="1"/>
          <p:nvPr/>
        </p:nvSpPr>
        <p:spPr>
          <a:xfrm>
            <a:off x="228600" y="4876800"/>
            <a:ext cx="3962400" cy="523220"/>
          </a:xfrm>
          <a:prstGeom prst="rect">
            <a:avLst/>
          </a:prstGeom>
          <a:noFill/>
        </p:spPr>
        <p:txBody>
          <a:bodyPr wrap="square" rtlCol="0">
            <a:spAutoFit/>
          </a:bodyPr>
          <a:lstStyle/>
          <a:p>
            <a:r>
              <a:rPr lang="en-US" sz="2800" b="1" dirty="0" smtClean="0">
                <a:solidFill>
                  <a:srgbClr val="C00000"/>
                </a:solidFill>
              </a:rPr>
              <a:t>Cracks – inside and out</a:t>
            </a:r>
            <a:endParaRPr lang="en-US" sz="2800" b="1" dirty="0">
              <a:solidFill>
                <a:srgbClr val="C00000"/>
              </a:solidFill>
            </a:endParaRPr>
          </a:p>
        </p:txBody>
      </p:sp>
      <p:cxnSp>
        <p:nvCxnSpPr>
          <p:cNvPr id="12" name="Straight Arrow Connector 11"/>
          <p:cNvCxnSpPr/>
          <p:nvPr/>
        </p:nvCxnSpPr>
        <p:spPr>
          <a:xfrm flipH="1" flipV="1">
            <a:off x="685800" y="4114800"/>
            <a:ext cx="2895600" cy="19050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581400" y="3429000"/>
            <a:ext cx="1981200" cy="25908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1371600" y="1752600"/>
            <a:ext cx="1600200" cy="60960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467600" cy="1143000"/>
          </a:xfrm>
        </p:spPr>
        <p:txBody>
          <a:bodyPr>
            <a:normAutofit fontScale="90000"/>
          </a:bodyPr>
          <a:lstStyle/>
          <a:p>
            <a:r>
              <a:rPr lang="en-US" dirty="0" smtClean="0"/>
              <a:t>Dealing with holes, knots, cracks &amp; crooked grain woods</a:t>
            </a:r>
            <a:endParaRPr lang="en-US" dirty="0"/>
          </a:p>
        </p:txBody>
      </p:sp>
      <p:sp>
        <p:nvSpPr>
          <p:cNvPr id="3" name="Content Placeholder 2"/>
          <p:cNvSpPr>
            <a:spLocks noGrp="1"/>
          </p:cNvSpPr>
          <p:nvPr>
            <p:ph idx="1"/>
          </p:nvPr>
        </p:nvSpPr>
        <p:spPr>
          <a:xfrm>
            <a:off x="0" y="6446837"/>
            <a:ext cx="457200" cy="411163"/>
          </a:xfrm>
        </p:spPr>
        <p:txBody>
          <a:bodyPr>
            <a:normAutofit fontScale="77500" lnSpcReduction="20000"/>
          </a:bodyPr>
          <a:lstStyle/>
          <a:p>
            <a:pPr>
              <a:buNone/>
            </a:pPr>
            <a:r>
              <a:rPr lang="en-US" dirty="0" smtClean="0"/>
              <a:t> </a:t>
            </a:r>
            <a:endParaRPr lang="en-US" dirty="0"/>
          </a:p>
        </p:txBody>
      </p:sp>
      <p:pic>
        <p:nvPicPr>
          <p:cNvPr id="4" name="Picture 2" descr="C:\Users\user\Desktop\ALL FILES\Power Point Files\Pictures for presentations\batch one\IMG_0875bb.jpg"/>
          <p:cNvPicPr>
            <a:picLocks noChangeAspect="1" noChangeArrowheads="1"/>
          </p:cNvPicPr>
          <p:nvPr/>
        </p:nvPicPr>
        <p:blipFill>
          <a:blip r:embed="rId2" cstate="print"/>
          <a:srcRect/>
          <a:stretch>
            <a:fillRect/>
          </a:stretch>
        </p:blipFill>
        <p:spPr bwMode="auto">
          <a:xfrm>
            <a:off x="152400" y="1635157"/>
            <a:ext cx="8839200" cy="5093589"/>
          </a:xfrm>
          <a:prstGeom prst="rect">
            <a:avLst/>
          </a:prstGeom>
          <a:noFill/>
        </p:spPr>
      </p:pic>
      <p:sp>
        <p:nvSpPr>
          <p:cNvPr id="5" name="Rectangle 4"/>
          <p:cNvSpPr/>
          <p:nvPr/>
        </p:nvSpPr>
        <p:spPr>
          <a:xfrm>
            <a:off x="7162800" y="609600"/>
            <a:ext cx="1828800" cy="954107"/>
          </a:xfrm>
          <a:prstGeom prst="rect">
            <a:avLst/>
          </a:prstGeom>
        </p:spPr>
        <p:txBody>
          <a:bodyPr wrap="square">
            <a:spAutoFit/>
          </a:bodyPr>
          <a:lstStyle/>
          <a:p>
            <a:pPr algn="ctr"/>
            <a:r>
              <a:rPr lang="en-US" sz="2800" b="1" dirty="0" smtClean="0">
                <a:solidFill>
                  <a:srgbClr val="C00000"/>
                </a:solidFill>
              </a:rPr>
              <a:t>The Red Cedar Vase</a:t>
            </a:r>
            <a:endParaRPr lang="en-US" sz="2800" b="1" dirty="0">
              <a:solidFill>
                <a:srgbClr val="C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ollowing finished"/>
          <p:cNvPicPr>
            <a:picLocks noChangeAspect="1" noChangeArrowheads="1"/>
          </p:cNvPicPr>
          <p:nvPr/>
        </p:nvPicPr>
        <p:blipFill>
          <a:blip r:embed="rId2" cstate="print"/>
          <a:srcRect t="8054" r="24000" b="3356"/>
          <a:stretch>
            <a:fillRect/>
          </a:stretch>
        </p:blipFill>
        <p:spPr bwMode="auto">
          <a:xfrm>
            <a:off x="228600" y="2620880"/>
            <a:ext cx="4724400" cy="4102768"/>
          </a:xfrm>
          <a:prstGeom prst="rect">
            <a:avLst/>
          </a:prstGeom>
          <a:noFill/>
        </p:spPr>
      </p:pic>
      <p:sp>
        <p:nvSpPr>
          <p:cNvPr id="2" name="Title 1"/>
          <p:cNvSpPr>
            <a:spLocks noGrp="1"/>
          </p:cNvSpPr>
          <p:nvPr>
            <p:ph type="title"/>
          </p:nvPr>
        </p:nvSpPr>
        <p:spPr>
          <a:xfrm>
            <a:off x="152400" y="152400"/>
            <a:ext cx="3352800" cy="2087562"/>
          </a:xfrm>
        </p:spPr>
        <p:txBody>
          <a:bodyPr>
            <a:noAutofit/>
          </a:bodyPr>
          <a:lstStyle/>
          <a:p>
            <a:r>
              <a:rPr lang="en-US" sz="3600" dirty="0" smtClean="0"/>
              <a:t>Dealing with holes, knots, cracks &amp; crooked grain woods</a:t>
            </a:r>
            <a:endParaRPr lang="en-US" sz="3600" dirty="0"/>
          </a:p>
        </p:txBody>
      </p:sp>
      <p:sp>
        <p:nvSpPr>
          <p:cNvPr id="3" name="Content Placeholder 2"/>
          <p:cNvSpPr>
            <a:spLocks noGrp="1"/>
          </p:cNvSpPr>
          <p:nvPr>
            <p:ph idx="1"/>
          </p:nvPr>
        </p:nvSpPr>
        <p:spPr>
          <a:xfrm>
            <a:off x="0" y="6675437"/>
            <a:ext cx="609600" cy="182563"/>
          </a:xfrm>
        </p:spPr>
        <p:txBody>
          <a:bodyPr>
            <a:normAutofit fontScale="25000" lnSpcReduction="20000"/>
          </a:bodyPr>
          <a:lstStyle/>
          <a:p>
            <a:pPr>
              <a:buNone/>
            </a:pPr>
            <a:r>
              <a:rPr lang="en-US" dirty="0" smtClean="0"/>
              <a:t> </a:t>
            </a:r>
            <a:endParaRPr lang="en-US" dirty="0"/>
          </a:p>
        </p:txBody>
      </p:sp>
      <p:pic>
        <p:nvPicPr>
          <p:cNvPr id="7172" name="Picture 4" descr="First of three side views"/>
          <p:cNvPicPr>
            <a:picLocks noChangeAspect="1" noChangeArrowheads="1"/>
          </p:cNvPicPr>
          <p:nvPr/>
        </p:nvPicPr>
        <p:blipFill>
          <a:blip r:embed="rId3" cstate="print"/>
          <a:srcRect l="12075" t="6000" r="12453" b="6000"/>
          <a:stretch>
            <a:fillRect/>
          </a:stretch>
        </p:blipFill>
        <p:spPr bwMode="auto">
          <a:xfrm>
            <a:off x="5257800" y="152400"/>
            <a:ext cx="3695700" cy="6504432"/>
          </a:xfrm>
          <a:prstGeom prst="rect">
            <a:avLst/>
          </a:prstGeom>
          <a:noFill/>
        </p:spPr>
      </p:pic>
      <p:pic>
        <p:nvPicPr>
          <p:cNvPr id="88066" name="Picture 2" descr="CedarVaseWithRibbons"/>
          <p:cNvPicPr>
            <a:picLocks noChangeAspect="1" noChangeArrowheads="1"/>
          </p:cNvPicPr>
          <p:nvPr/>
        </p:nvPicPr>
        <p:blipFill>
          <a:blip r:embed="rId4" cstate="print"/>
          <a:srcRect l="13423" t="16000" r="19463" b="2000"/>
          <a:stretch>
            <a:fillRect/>
          </a:stretch>
        </p:blipFill>
        <p:spPr bwMode="auto">
          <a:xfrm>
            <a:off x="3505200" y="152399"/>
            <a:ext cx="1676400" cy="274929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ollowing finished"/>
          <p:cNvPicPr>
            <a:picLocks noChangeAspect="1" noChangeArrowheads="1"/>
          </p:cNvPicPr>
          <p:nvPr/>
        </p:nvPicPr>
        <p:blipFill>
          <a:blip r:embed="rId2" cstate="print"/>
          <a:srcRect t="8054" r="24000" b="3356"/>
          <a:stretch>
            <a:fillRect/>
          </a:stretch>
        </p:blipFill>
        <p:spPr bwMode="auto">
          <a:xfrm>
            <a:off x="228599" y="2885572"/>
            <a:ext cx="4419601" cy="3838075"/>
          </a:xfrm>
          <a:prstGeom prst="rect">
            <a:avLst/>
          </a:prstGeom>
          <a:noFill/>
        </p:spPr>
      </p:pic>
      <p:sp>
        <p:nvSpPr>
          <p:cNvPr id="2" name="Title 1"/>
          <p:cNvSpPr>
            <a:spLocks noGrp="1"/>
          </p:cNvSpPr>
          <p:nvPr>
            <p:ph type="title"/>
          </p:nvPr>
        </p:nvSpPr>
        <p:spPr>
          <a:xfrm>
            <a:off x="3048000" y="152400"/>
            <a:ext cx="5867400" cy="1143000"/>
          </a:xfrm>
        </p:spPr>
        <p:txBody>
          <a:bodyPr>
            <a:noAutofit/>
          </a:bodyPr>
          <a:lstStyle/>
          <a:p>
            <a:r>
              <a:rPr lang="en-US" sz="4000" dirty="0" smtClean="0"/>
              <a:t>Dealing with crooked grain woods</a:t>
            </a:r>
            <a:endParaRPr lang="en-US" sz="4000" dirty="0"/>
          </a:p>
        </p:txBody>
      </p:sp>
      <p:sp>
        <p:nvSpPr>
          <p:cNvPr id="3" name="Content Placeholder 2"/>
          <p:cNvSpPr>
            <a:spLocks noGrp="1"/>
          </p:cNvSpPr>
          <p:nvPr>
            <p:ph idx="1"/>
          </p:nvPr>
        </p:nvSpPr>
        <p:spPr>
          <a:xfrm>
            <a:off x="0" y="6675437"/>
            <a:ext cx="609600" cy="182563"/>
          </a:xfrm>
        </p:spPr>
        <p:txBody>
          <a:bodyPr>
            <a:normAutofit fontScale="25000" lnSpcReduction="20000"/>
          </a:bodyPr>
          <a:lstStyle/>
          <a:p>
            <a:pPr>
              <a:buNone/>
            </a:pPr>
            <a:r>
              <a:rPr lang="en-US" dirty="0" smtClean="0"/>
              <a:t> </a:t>
            </a:r>
            <a:endParaRPr lang="en-US" dirty="0"/>
          </a:p>
        </p:txBody>
      </p:sp>
      <p:sp>
        <p:nvSpPr>
          <p:cNvPr id="7" name="TextBox 6"/>
          <p:cNvSpPr txBox="1"/>
          <p:nvPr/>
        </p:nvSpPr>
        <p:spPr>
          <a:xfrm>
            <a:off x="5105400" y="1905000"/>
            <a:ext cx="3657600" cy="4585871"/>
          </a:xfrm>
          <a:prstGeom prst="rect">
            <a:avLst/>
          </a:prstGeom>
          <a:noFill/>
        </p:spPr>
        <p:txBody>
          <a:bodyPr wrap="square" rtlCol="0">
            <a:spAutoFit/>
          </a:bodyPr>
          <a:lstStyle/>
          <a:p>
            <a:r>
              <a:rPr lang="en-US" sz="3200" b="1" dirty="0" smtClean="0">
                <a:solidFill>
                  <a:srgbClr val="00B0F0"/>
                </a:solidFill>
              </a:rPr>
              <a:t>Possible methods:</a:t>
            </a:r>
          </a:p>
          <a:p>
            <a:r>
              <a:rPr lang="en-US" sz="2000" b="1" dirty="0" smtClean="0">
                <a:solidFill>
                  <a:srgbClr val="00B0F0"/>
                </a:solidFill>
              </a:rPr>
              <a:t> </a:t>
            </a:r>
            <a:r>
              <a:rPr lang="en-US" sz="1400" b="1" dirty="0" smtClean="0">
                <a:solidFill>
                  <a:srgbClr val="00B0F0"/>
                </a:solidFill>
              </a:rPr>
              <a:t> </a:t>
            </a:r>
          </a:p>
          <a:p>
            <a:r>
              <a:rPr lang="en-US" sz="2400" dirty="0" smtClean="0"/>
              <a:t>1.  Bowl Gouge or other lath tool?</a:t>
            </a:r>
          </a:p>
          <a:p>
            <a:r>
              <a:rPr lang="en-US" sz="1600" dirty="0" smtClean="0"/>
              <a:t>    </a:t>
            </a:r>
          </a:p>
          <a:p>
            <a:r>
              <a:rPr lang="en-US" sz="2400" dirty="0" smtClean="0"/>
              <a:t>2.  Sealing with sanding   sealer (shellac) to stiffen the grain.</a:t>
            </a:r>
          </a:p>
          <a:p>
            <a:r>
              <a:rPr lang="en-US" sz="1600" dirty="0" smtClean="0"/>
              <a:t>    </a:t>
            </a:r>
          </a:p>
          <a:p>
            <a:r>
              <a:rPr lang="en-US" sz="2400" dirty="0" smtClean="0"/>
              <a:t>3.  Smoothing with a Card     scraper</a:t>
            </a:r>
          </a:p>
          <a:p>
            <a:r>
              <a:rPr lang="en-US" sz="1600" dirty="0" smtClean="0"/>
              <a:t>   </a:t>
            </a:r>
          </a:p>
          <a:p>
            <a:r>
              <a:rPr lang="en-US" sz="2400" dirty="0" smtClean="0"/>
              <a:t>4.  Sanding </a:t>
            </a:r>
            <a:endParaRPr lang="en-US" sz="2400" dirty="0"/>
          </a:p>
        </p:txBody>
      </p:sp>
      <p:pic>
        <p:nvPicPr>
          <p:cNvPr id="89090" name="Picture 2"/>
          <p:cNvPicPr>
            <a:picLocks noChangeAspect="1" noChangeArrowheads="1"/>
          </p:cNvPicPr>
          <p:nvPr/>
        </p:nvPicPr>
        <p:blipFill>
          <a:blip r:embed="rId3" cstate="print"/>
          <a:srcRect l="9722" r="16667"/>
          <a:stretch>
            <a:fillRect/>
          </a:stretch>
        </p:blipFill>
        <p:spPr bwMode="auto">
          <a:xfrm>
            <a:off x="228600" y="152400"/>
            <a:ext cx="2617612"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68362"/>
          </a:xfrm>
        </p:spPr>
        <p:txBody>
          <a:bodyPr>
            <a:normAutofit/>
          </a:bodyPr>
          <a:lstStyle/>
          <a:p>
            <a:r>
              <a:rPr lang="en-US" dirty="0" smtClean="0"/>
              <a:t>Dealing with crooked grain woods</a:t>
            </a:r>
            <a:endParaRPr lang="en-US" dirty="0"/>
          </a:p>
        </p:txBody>
      </p:sp>
      <p:sp>
        <p:nvSpPr>
          <p:cNvPr id="3" name="Content Placeholder 2"/>
          <p:cNvSpPr>
            <a:spLocks noGrp="1"/>
          </p:cNvSpPr>
          <p:nvPr>
            <p:ph idx="1"/>
          </p:nvPr>
        </p:nvSpPr>
        <p:spPr>
          <a:xfrm>
            <a:off x="0" y="6675437"/>
            <a:ext cx="381000" cy="182563"/>
          </a:xfrm>
        </p:spPr>
        <p:txBody>
          <a:bodyPr>
            <a:normAutofit fontScale="25000" lnSpcReduction="20000"/>
          </a:bodyPr>
          <a:lstStyle/>
          <a:p>
            <a:pPr>
              <a:buNone/>
            </a:pPr>
            <a:r>
              <a:rPr lang="en-US" dirty="0" smtClean="0"/>
              <a:t> </a:t>
            </a:r>
            <a:endParaRPr lang="en-US" dirty="0"/>
          </a:p>
        </p:txBody>
      </p:sp>
      <p:pic>
        <p:nvPicPr>
          <p:cNvPr id="6145" name="Picture 1" descr="C:\Users\user\Desktop\ALL FILES\Power Point Files\Pictures for presentations\batch one\100_2152.JPG"/>
          <p:cNvPicPr>
            <a:picLocks noChangeAspect="1" noChangeArrowheads="1"/>
          </p:cNvPicPr>
          <p:nvPr/>
        </p:nvPicPr>
        <p:blipFill>
          <a:blip r:embed="rId2" cstate="print"/>
          <a:srcRect l="5000" t="4667" b="24667"/>
          <a:stretch>
            <a:fillRect/>
          </a:stretch>
        </p:blipFill>
        <p:spPr bwMode="auto">
          <a:xfrm>
            <a:off x="1066800" y="2286000"/>
            <a:ext cx="7921925" cy="4419600"/>
          </a:xfrm>
          <a:prstGeom prst="rect">
            <a:avLst/>
          </a:prstGeom>
          <a:noFill/>
        </p:spPr>
      </p:pic>
      <p:cxnSp>
        <p:nvCxnSpPr>
          <p:cNvPr id="7" name="Straight Connector 6"/>
          <p:cNvCxnSpPr/>
          <p:nvPr/>
        </p:nvCxnSpPr>
        <p:spPr>
          <a:xfrm>
            <a:off x="7391400" y="5181600"/>
            <a:ext cx="457200" cy="6096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553200" y="4953000"/>
            <a:ext cx="685800" cy="1524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91200" y="4572000"/>
            <a:ext cx="609600" cy="3048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24400" y="4495800"/>
            <a:ext cx="914400" cy="76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657600" y="4495800"/>
            <a:ext cx="9144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819400" y="4495800"/>
            <a:ext cx="685800" cy="457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286000" y="5562600"/>
            <a:ext cx="76200" cy="6096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438400" y="5029200"/>
            <a:ext cx="304800" cy="3810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85800" y="1676400"/>
            <a:ext cx="8305800" cy="523220"/>
          </a:xfrm>
          <a:prstGeom prst="rect">
            <a:avLst/>
          </a:prstGeom>
          <a:noFill/>
        </p:spPr>
        <p:txBody>
          <a:bodyPr wrap="square" rtlCol="0">
            <a:spAutoFit/>
          </a:bodyPr>
          <a:lstStyle/>
          <a:p>
            <a:r>
              <a:rPr lang="en-US" sz="2800" b="1" dirty="0" smtClean="0">
                <a:solidFill>
                  <a:srgbClr val="00B0F0"/>
                </a:solidFill>
              </a:rPr>
              <a:t>Heart wood trying to break out of a beech wood bowl.</a:t>
            </a:r>
            <a:endParaRPr lang="en-US" sz="2800" b="1" dirty="0">
              <a:solidFill>
                <a:srgbClr val="00B0F0"/>
              </a:solidFill>
            </a:endParaRPr>
          </a:p>
        </p:txBody>
      </p:sp>
      <p:cxnSp>
        <p:nvCxnSpPr>
          <p:cNvPr id="49" name="Straight Arrow Connector 48"/>
          <p:cNvCxnSpPr/>
          <p:nvPr/>
        </p:nvCxnSpPr>
        <p:spPr>
          <a:xfrm>
            <a:off x="1219200" y="2133600"/>
            <a:ext cx="2971800" cy="2438400"/>
          </a:xfrm>
          <a:prstGeom prst="straightConnector1">
            <a:avLst/>
          </a:prstGeom>
          <a:ln w="3492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020762"/>
          </a:xfrm>
        </p:spPr>
        <p:txBody>
          <a:bodyPr/>
          <a:lstStyle/>
          <a:p>
            <a:r>
              <a:rPr lang="en-US" dirty="0" smtClean="0"/>
              <a:t>Dealing with crooked grain woods</a:t>
            </a:r>
            <a:endParaRPr lang="en-US" dirty="0"/>
          </a:p>
        </p:txBody>
      </p:sp>
      <p:sp>
        <p:nvSpPr>
          <p:cNvPr id="3" name="Content Placeholder 2"/>
          <p:cNvSpPr>
            <a:spLocks noGrp="1"/>
          </p:cNvSpPr>
          <p:nvPr>
            <p:ph idx="1"/>
          </p:nvPr>
        </p:nvSpPr>
        <p:spPr>
          <a:xfrm>
            <a:off x="0" y="6523037"/>
            <a:ext cx="609600" cy="334963"/>
          </a:xfrm>
        </p:spPr>
        <p:txBody>
          <a:bodyPr>
            <a:normAutofit fontScale="55000" lnSpcReduction="20000"/>
          </a:bodyPr>
          <a:lstStyle/>
          <a:p>
            <a:pPr>
              <a:buNone/>
            </a:pPr>
            <a:r>
              <a:rPr lang="en-US" dirty="0" smtClean="0"/>
              <a:t> </a:t>
            </a:r>
            <a:endParaRPr lang="en-US" dirty="0"/>
          </a:p>
        </p:txBody>
      </p:sp>
      <p:pic>
        <p:nvPicPr>
          <p:cNvPr id="5121" name="Picture 1" descr="C:\Users\user\Desktop\ALL FILES\Power Point Files\Pictures for presentations\batch one\100_2150.JPG"/>
          <p:cNvPicPr>
            <a:picLocks noChangeAspect="1" noChangeArrowheads="1"/>
          </p:cNvPicPr>
          <p:nvPr/>
        </p:nvPicPr>
        <p:blipFill>
          <a:blip r:embed="rId2" cstate="print"/>
          <a:srcRect l="3333" t="4444" r="5000" b="4444"/>
          <a:stretch>
            <a:fillRect/>
          </a:stretch>
        </p:blipFill>
        <p:spPr bwMode="auto">
          <a:xfrm>
            <a:off x="152400" y="3505200"/>
            <a:ext cx="4191000" cy="3124200"/>
          </a:xfrm>
          <a:prstGeom prst="rect">
            <a:avLst/>
          </a:prstGeom>
          <a:noFill/>
        </p:spPr>
      </p:pic>
      <p:pic>
        <p:nvPicPr>
          <p:cNvPr id="5122" name="Picture 2" descr="C:\Users\user\Desktop\ALL FILES\Power Point Files\Pictures for presentations\batch one\100_2151.JPG"/>
          <p:cNvPicPr>
            <a:picLocks noChangeAspect="1" noChangeArrowheads="1"/>
          </p:cNvPicPr>
          <p:nvPr/>
        </p:nvPicPr>
        <p:blipFill>
          <a:blip r:embed="rId3" cstate="print"/>
          <a:srcRect l="5161" t="10323" r="1935" b="4516"/>
          <a:stretch>
            <a:fillRect/>
          </a:stretch>
        </p:blipFill>
        <p:spPr bwMode="auto">
          <a:xfrm>
            <a:off x="4426528" y="3505200"/>
            <a:ext cx="4544290" cy="3124200"/>
          </a:xfrm>
          <a:prstGeom prst="rect">
            <a:avLst/>
          </a:prstGeom>
          <a:noFill/>
        </p:spPr>
      </p:pic>
      <p:sp>
        <p:nvSpPr>
          <p:cNvPr id="6" name="TextBox 5"/>
          <p:cNvSpPr txBox="1"/>
          <p:nvPr/>
        </p:nvSpPr>
        <p:spPr>
          <a:xfrm>
            <a:off x="2133600" y="1752600"/>
            <a:ext cx="4343400" cy="523220"/>
          </a:xfrm>
          <a:prstGeom prst="rect">
            <a:avLst/>
          </a:prstGeom>
          <a:noFill/>
        </p:spPr>
        <p:txBody>
          <a:bodyPr wrap="square" rtlCol="0">
            <a:spAutoFit/>
          </a:bodyPr>
          <a:lstStyle/>
          <a:p>
            <a:r>
              <a:rPr lang="en-US" sz="2800" b="1" dirty="0" smtClean="0">
                <a:solidFill>
                  <a:srgbClr val="00B0F0"/>
                </a:solidFill>
              </a:rPr>
              <a:t>Shrinkage cracking of:</a:t>
            </a:r>
            <a:endParaRPr lang="en-US" sz="2800" b="1" dirty="0">
              <a:solidFill>
                <a:srgbClr val="00B0F0"/>
              </a:solidFill>
            </a:endParaRPr>
          </a:p>
        </p:txBody>
      </p:sp>
      <p:sp>
        <p:nvSpPr>
          <p:cNvPr id="7" name="TextBox 6"/>
          <p:cNvSpPr txBox="1"/>
          <p:nvPr/>
        </p:nvSpPr>
        <p:spPr>
          <a:xfrm>
            <a:off x="990600" y="2743200"/>
            <a:ext cx="2209800" cy="523220"/>
          </a:xfrm>
          <a:prstGeom prst="rect">
            <a:avLst/>
          </a:prstGeom>
          <a:noFill/>
        </p:spPr>
        <p:txBody>
          <a:bodyPr wrap="square" rtlCol="0">
            <a:spAutoFit/>
          </a:bodyPr>
          <a:lstStyle/>
          <a:p>
            <a:r>
              <a:rPr lang="en-US" sz="2800" b="1" dirty="0" smtClean="0">
                <a:solidFill>
                  <a:srgbClr val="00B0F0"/>
                </a:solidFill>
              </a:rPr>
              <a:t>Limb wood </a:t>
            </a:r>
            <a:endParaRPr lang="en-US" sz="2800" b="1" dirty="0">
              <a:solidFill>
                <a:srgbClr val="00B0F0"/>
              </a:solidFill>
            </a:endParaRPr>
          </a:p>
        </p:txBody>
      </p:sp>
      <p:sp>
        <p:nvSpPr>
          <p:cNvPr id="8" name="TextBox 7"/>
          <p:cNvSpPr txBox="1"/>
          <p:nvPr/>
        </p:nvSpPr>
        <p:spPr>
          <a:xfrm>
            <a:off x="5181600" y="2743200"/>
            <a:ext cx="3200400" cy="523220"/>
          </a:xfrm>
          <a:prstGeom prst="rect">
            <a:avLst/>
          </a:prstGeom>
          <a:noFill/>
        </p:spPr>
        <p:txBody>
          <a:bodyPr wrap="square" rtlCol="0">
            <a:spAutoFit/>
          </a:bodyPr>
          <a:lstStyle/>
          <a:p>
            <a:r>
              <a:rPr lang="en-US" sz="2800" b="1" dirty="0" smtClean="0">
                <a:solidFill>
                  <a:srgbClr val="00B0F0"/>
                </a:solidFill>
              </a:rPr>
              <a:t>Heart wood or pith</a:t>
            </a:r>
            <a:endParaRPr lang="en-US" sz="2800" b="1" dirty="0">
              <a:solidFill>
                <a:srgbClr val="00B0F0"/>
              </a:solidFill>
            </a:endParaRPr>
          </a:p>
        </p:txBody>
      </p:sp>
      <p:cxnSp>
        <p:nvCxnSpPr>
          <p:cNvPr id="10" name="Straight Arrow Connector 9"/>
          <p:cNvCxnSpPr/>
          <p:nvPr/>
        </p:nvCxnSpPr>
        <p:spPr>
          <a:xfrm>
            <a:off x="2286000" y="3276600"/>
            <a:ext cx="381000" cy="1600200"/>
          </a:xfrm>
          <a:prstGeom prst="straightConnector1">
            <a:avLst/>
          </a:prstGeom>
          <a:ln w="412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553200" y="3276600"/>
            <a:ext cx="152400" cy="1600200"/>
          </a:xfrm>
          <a:prstGeom prst="straightConnector1">
            <a:avLst/>
          </a:prstGeom>
          <a:ln w="412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dirty="0" smtClean="0"/>
              <a:t>Dealing with crooked grain woods</a:t>
            </a:r>
            <a:endParaRPr lang="en-US" dirty="0"/>
          </a:p>
        </p:txBody>
      </p:sp>
      <p:sp>
        <p:nvSpPr>
          <p:cNvPr id="3" name="Content Placeholder 2"/>
          <p:cNvSpPr>
            <a:spLocks noGrp="1"/>
          </p:cNvSpPr>
          <p:nvPr>
            <p:ph idx="1"/>
          </p:nvPr>
        </p:nvSpPr>
        <p:spPr>
          <a:xfrm>
            <a:off x="0" y="6675437"/>
            <a:ext cx="228600" cy="182563"/>
          </a:xfrm>
        </p:spPr>
        <p:txBody>
          <a:bodyPr>
            <a:normAutofit fontScale="25000" lnSpcReduction="20000"/>
          </a:bodyPr>
          <a:lstStyle/>
          <a:p>
            <a:pPr>
              <a:buNone/>
            </a:pPr>
            <a:r>
              <a:rPr lang="en-US" dirty="0" smtClean="0"/>
              <a:t> </a:t>
            </a:r>
            <a:endParaRPr lang="en-US" dirty="0"/>
          </a:p>
        </p:txBody>
      </p:sp>
      <p:pic>
        <p:nvPicPr>
          <p:cNvPr id="4097" name="Picture 1" descr="C:\Users\user\Desktop\ALL FILES\Power Point Files\Pictures for presentations\batch one\100_2154.JPG"/>
          <p:cNvPicPr>
            <a:picLocks noChangeAspect="1" noChangeArrowheads="1"/>
          </p:cNvPicPr>
          <p:nvPr/>
        </p:nvPicPr>
        <p:blipFill>
          <a:blip r:embed="rId2" cstate="print"/>
          <a:srcRect l="4000" t="8000" r="5000" b="4000"/>
          <a:stretch>
            <a:fillRect/>
          </a:stretch>
        </p:blipFill>
        <p:spPr bwMode="auto">
          <a:xfrm>
            <a:off x="1981200" y="1600200"/>
            <a:ext cx="6934200" cy="5029200"/>
          </a:xfrm>
          <a:prstGeom prst="rect">
            <a:avLst/>
          </a:prstGeom>
          <a:noFill/>
        </p:spPr>
      </p:pic>
      <p:sp>
        <p:nvSpPr>
          <p:cNvPr id="5" name="TextBox 4"/>
          <p:cNvSpPr txBox="1"/>
          <p:nvPr/>
        </p:nvSpPr>
        <p:spPr>
          <a:xfrm>
            <a:off x="609600" y="3962400"/>
            <a:ext cx="1066800" cy="1200329"/>
          </a:xfrm>
          <a:prstGeom prst="rect">
            <a:avLst/>
          </a:prstGeom>
          <a:noFill/>
        </p:spPr>
        <p:txBody>
          <a:bodyPr wrap="square" rtlCol="0">
            <a:spAutoFit/>
          </a:bodyPr>
          <a:lstStyle/>
          <a:p>
            <a:r>
              <a:rPr lang="en-US" sz="2400" b="1" dirty="0" smtClean="0">
                <a:solidFill>
                  <a:srgbClr val="00B0F0"/>
                </a:solidFill>
              </a:rPr>
              <a:t>A well filled crack</a:t>
            </a:r>
            <a:endParaRPr lang="en-US" sz="2400" b="1" dirty="0">
              <a:solidFill>
                <a:srgbClr val="00B0F0"/>
              </a:solidFill>
            </a:endParaRPr>
          </a:p>
        </p:txBody>
      </p:sp>
      <p:sp>
        <p:nvSpPr>
          <p:cNvPr id="6" name="TextBox 5"/>
          <p:cNvSpPr txBox="1"/>
          <p:nvPr/>
        </p:nvSpPr>
        <p:spPr>
          <a:xfrm>
            <a:off x="685800" y="1600200"/>
            <a:ext cx="990600" cy="1200329"/>
          </a:xfrm>
          <a:prstGeom prst="rect">
            <a:avLst/>
          </a:prstGeom>
          <a:noFill/>
        </p:spPr>
        <p:txBody>
          <a:bodyPr wrap="square" rtlCol="0">
            <a:spAutoFit/>
          </a:bodyPr>
          <a:lstStyle/>
          <a:p>
            <a:r>
              <a:rPr lang="en-US" sz="2400" b="1" dirty="0" smtClean="0">
                <a:solidFill>
                  <a:srgbClr val="00B0F0"/>
                </a:solidFill>
              </a:rPr>
              <a:t>Needs more filling</a:t>
            </a:r>
            <a:endParaRPr lang="en-US" sz="2400" b="1" dirty="0">
              <a:solidFill>
                <a:srgbClr val="00B0F0"/>
              </a:solidFill>
            </a:endParaRPr>
          </a:p>
        </p:txBody>
      </p:sp>
      <p:cxnSp>
        <p:nvCxnSpPr>
          <p:cNvPr id="8" name="Straight Arrow Connector 7"/>
          <p:cNvCxnSpPr/>
          <p:nvPr/>
        </p:nvCxnSpPr>
        <p:spPr>
          <a:xfrm>
            <a:off x="1600200" y="2667000"/>
            <a:ext cx="4800600" cy="2286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47800" y="4953000"/>
            <a:ext cx="2590800" cy="914400"/>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400799"/>
            <a:ext cx="457200" cy="457201"/>
          </a:xfrm>
        </p:spPr>
        <p:txBody>
          <a:bodyPr>
            <a:normAutofit fontScale="92500" lnSpcReduction="20000"/>
          </a:bodyPr>
          <a:lstStyle/>
          <a:p>
            <a:pPr>
              <a:buNone/>
            </a:pPr>
            <a:r>
              <a:rPr lang="en-US" dirty="0" smtClean="0"/>
              <a:t>  </a:t>
            </a:r>
            <a:endParaRPr lang="en-US" dirty="0"/>
          </a:p>
        </p:txBody>
      </p:sp>
      <p:sp>
        <p:nvSpPr>
          <p:cNvPr id="4" name="Title 1"/>
          <p:cNvSpPr>
            <a:spLocks noGrp="1"/>
          </p:cNvSpPr>
          <p:nvPr>
            <p:ph type="title"/>
          </p:nvPr>
        </p:nvSpPr>
        <p:spPr>
          <a:xfrm>
            <a:off x="152400" y="152400"/>
            <a:ext cx="8839200" cy="1143000"/>
          </a:xfrm>
        </p:spPr>
        <p:txBody>
          <a:bodyPr>
            <a:normAutofit fontScale="90000"/>
          </a:bodyPr>
          <a:lstStyle/>
          <a:p>
            <a:r>
              <a:rPr lang="en-US" dirty="0" smtClean="0"/>
              <a:t>Dealing with holes, knots, cracks &amp; crooked grain woods</a:t>
            </a:r>
            <a:endParaRPr lang="en-US" dirty="0"/>
          </a:p>
        </p:txBody>
      </p:sp>
      <p:pic>
        <p:nvPicPr>
          <p:cNvPr id="4098" name="Picture 2" descr="C:\Users\user\Desktop\ALL FILES\Power Point Files\Pictures for presentations\Red Cedar and walnut vase\IMG_1061.jpg"/>
          <p:cNvPicPr>
            <a:picLocks noChangeAspect="1" noChangeArrowheads="1"/>
          </p:cNvPicPr>
          <p:nvPr/>
        </p:nvPicPr>
        <p:blipFill>
          <a:blip r:embed="rId2" cstate="print"/>
          <a:srcRect l="7973" t="10675" r="16287" b="6597"/>
          <a:stretch>
            <a:fillRect/>
          </a:stretch>
        </p:blipFill>
        <p:spPr bwMode="auto">
          <a:xfrm>
            <a:off x="228600" y="3962400"/>
            <a:ext cx="3362632" cy="2743200"/>
          </a:xfrm>
          <a:prstGeom prst="rect">
            <a:avLst/>
          </a:prstGeom>
          <a:noFill/>
        </p:spPr>
      </p:pic>
      <p:pic>
        <p:nvPicPr>
          <p:cNvPr id="4099" name="Picture 3" descr="C:\Users\user\Desktop\ALL FILES\Power Point Files\Pictures for presentations\Red Cedar and walnut vase\IMG_1073.jpg"/>
          <p:cNvPicPr>
            <a:picLocks noChangeAspect="1" noChangeArrowheads="1"/>
          </p:cNvPicPr>
          <p:nvPr/>
        </p:nvPicPr>
        <p:blipFill>
          <a:blip r:embed="rId3" cstate="print"/>
          <a:srcRect l="11331" t="14545" r="27138" b="18182"/>
          <a:stretch>
            <a:fillRect/>
          </a:stretch>
        </p:blipFill>
        <p:spPr bwMode="auto">
          <a:xfrm>
            <a:off x="3723760" y="1371600"/>
            <a:ext cx="5039240" cy="4114800"/>
          </a:xfrm>
          <a:prstGeom prst="rect">
            <a:avLst/>
          </a:prstGeom>
          <a:noFill/>
        </p:spPr>
      </p:pic>
      <p:sp>
        <p:nvSpPr>
          <p:cNvPr id="7" name="TextBox 6"/>
          <p:cNvSpPr txBox="1"/>
          <p:nvPr/>
        </p:nvSpPr>
        <p:spPr>
          <a:xfrm>
            <a:off x="609600" y="1752600"/>
            <a:ext cx="2667000" cy="584775"/>
          </a:xfrm>
          <a:prstGeom prst="rect">
            <a:avLst/>
          </a:prstGeom>
          <a:noFill/>
        </p:spPr>
        <p:txBody>
          <a:bodyPr wrap="square" rtlCol="0">
            <a:spAutoFit/>
          </a:bodyPr>
          <a:lstStyle/>
          <a:p>
            <a:r>
              <a:rPr lang="en-US" sz="3200" b="1" dirty="0" smtClean="0">
                <a:solidFill>
                  <a:srgbClr val="FF0000"/>
                </a:solidFill>
              </a:rPr>
              <a:t>Walnut Vase</a:t>
            </a:r>
            <a:endParaRPr lang="en-US" sz="3200" b="1" dirty="0">
              <a:solidFill>
                <a:srgbClr val="FF0000"/>
              </a:solidFill>
            </a:endParaRPr>
          </a:p>
        </p:txBody>
      </p:sp>
      <p:sp>
        <p:nvSpPr>
          <p:cNvPr id="8" name="TextBox 7"/>
          <p:cNvSpPr txBox="1"/>
          <p:nvPr/>
        </p:nvSpPr>
        <p:spPr>
          <a:xfrm>
            <a:off x="2209800" y="2895600"/>
            <a:ext cx="1219200" cy="523220"/>
          </a:xfrm>
          <a:prstGeom prst="rect">
            <a:avLst/>
          </a:prstGeom>
          <a:noFill/>
        </p:spPr>
        <p:txBody>
          <a:bodyPr wrap="square" rtlCol="0">
            <a:spAutoFit/>
          </a:bodyPr>
          <a:lstStyle/>
          <a:p>
            <a:r>
              <a:rPr lang="en-US" sz="2800" b="1" dirty="0" smtClean="0">
                <a:solidFill>
                  <a:srgbClr val="00B0F0"/>
                </a:solidFill>
              </a:rPr>
              <a:t>Holes</a:t>
            </a:r>
            <a:endParaRPr lang="en-US" sz="2800" b="1" dirty="0">
              <a:solidFill>
                <a:srgbClr val="00B0F0"/>
              </a:solidFill>
            </a:endParaRPr>
          </a:p>
        </p:txBody>
      </p:sp>
      <p:sp>
        <p:nvSpPr>
          <p:cNvPr id="9" name="TextBox 8"/>
          <p:cNvSpPr txBox="1"/>
          <p:nvPr/>
        </p:nvSpPr>
        <p:spPr>
          <a:xfrm>
            <a:off x="4038600" y="5791200"/>
            <a:ext cx="1219200" cy="523220"/>
          </a:xfrm>
          <a:prstGeom prst="rect">
            <a:avLst/>
          </a:prstGeom>
          <a:noFill/>
        </p:spPr>
        <p:txBody>
          <a:bodyPr wrap="square" rtlCol="0">
            <a:spAutoFit/>
          </a:bodyPr>
          <a:lstStyle/>
          <a:p>
            <a:r>
              <a:rPr lang="en-US" sz="2800" b="1" dirty="0" smtClean="0">
                <a:solidFill>
                  <a:srgbClr val="00B0F0"/>
                </a:solidFill>
              </a:rPr>
              <a:t>Cracks</a:t>
            </a:r>
            <a:endParaRPr lang="en-US" sz="2800" b="1" dirty="0">
              <a:solidFill>
                <a:srgbClr val="00B0F0"/>
              </a:solidFill>
            </a:endParaRPr>
          </a:p>
        </p:txBody>
      </p:sp>
      <p:cxnSp>
        <p:nvCxnSpPr>
          <p:cNvPr id="13" name="Straight Arrow Connector 12"/>
          <p:cNvCxnSpPr/>
          <p:nvPr/>
        </p:nvCxnSpPr>
        <p:spPr>
          <a:xfrm flipH="1" flipV="1">
            <a:off x="2895600" y="5334000"/>
            <a:ext cx="1219200" cy="609600"/>
          </a:xfrm>
          <a:prstGeom prst="straightConnector1">
            <a:avLst/>
          </a:prstGeom>
          <a:ln w="412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200400" y="2895600"/>
            <a:ext cx="1143000" cy="304800"/>
          </a:xfrm>
          <a:prstGeom prst="straightConnector1">
            <a:avLst/>
          </a:prstGeom>
          <a:ln w="41275">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52400" cy="198438"/>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0" y="6523037"/>
            <a:ext cx="304800" cy="334963"/>
          </a:xfrm>
        </p:spPr>
        <p:txBody>
          <a:bodyPr>
            <a:normAutofit fontScale="55000" lnSpcReduction="20000"/>
          </a:bodyPr>
          <a:lstStyle/>
          <a:p>
            <a:pPr>
              <a:buNone/>
            </a:pPr>
            <a:r>
              <a:rPr lang="en-US" dirty="0" smtClean="0"/>
              <a:t> </a:t>
            </a:r>
            <a:endParaRPr lang="en-US" dirty="0"/>
          </a:p>
        </p:txBody>
      </p:sp>
      <p:pic>
        <p:nvPicPr>
          <p:cNvPr id="92162" name="Picture 2" descr="C:\Users\user\Desktop\ALL FILES\Power Point Files\Pictures for presentations\batch one\Turning green wood book 2015a.jpg"/>
          <p:cNvPicPr>
            <a:picLocks noChangeAspect="1" noChangeArrowheads="1"/>
          </p:cNvPicPr>
          <p:nvPr/>
        </p:nvPicPr>
        <p:blipFill>
          <a:blip r:embed="rId2" cstate="print"/>
          <a:srcRect/>
          <a:stretch>
            <a:fillRect/>
          </a:stretch>
        </p:blipFill>
        <p:spPr bwMode="auto">
          <a:xfrm>
            <a:off x="4114800" y="381000"/>
            <a:ext cx="4672014" cy="6111230"/>
          </a:xfrm>
          <a:prstGeom prst="rect">
            <a:avLst/>
          </a:prstGeom>
          <a:noFill/>
        </p:spPr>
      </p:pic>
      <p:sp>
        <p:nvSpPr>
          <p:cNvPr id="5" name="TextBox 4"/>
          <p:cNvSpPr txBox="1"/>
          <p:nvPr/>
        </p:nvSpPr>
        <p:spPr>
          <a:xfrm>
            <a:off x="609600" y="990600"/>
            <a:ext cx="2667000" cy="923330"/>
          </a:xfrm>
          <a:prstGeom prst="rect">
            <a:avLst/>
          </a:prstGeom>
          <a:noFill/>
        </p:spPr>
        <p:txBody>
          <a:bodyPr wrap="square" rtlCol="0">
            <a:spAutoFit/>
          </a:bodyPr>
          <a:lstStyle/>
          <a:p>
            <a:r>
              <a:rPr lang="en-US" sz="5400" b="1" dirty="0" smtClean="0">
                <a:solidFill>
                  <a:srgbClr val="FF0000"/>
                </a:solidFill>
              </a:rPr>
              <a:t>The End</a:t>
            </a:r>
            <a:endParaRPr lang="en-US" sz="5400" b="1" dirty="0">
              <a:solidFill>
                <a:srgbClr val="FF0000"/>
              </a:solidFill>
            </a:endParaRPr>
          </a:p>
        </p:txBody>
      </p:sp>
      <p:sp>
        <p:nvSpPr>
          <p:cNvPr id="6" name="TextBox 5"/>
          <p:cNvSpPr txBox="1"/>
          <p:nvPr/>
        </p:nvSpPr>
        <p:spPr>
          <a:xfrm>
            <a:off x="381000" y="3429000"/>
            <a:ext cx="3505200" cy="2677656"/>
          </a:xfrm>
          <a:prstGeom prst="rect">
            <a:avLst/>
          </a:prstGeom>
          <a:noFill/>
        </p:spPr>
        <p:txBody>
          <a:bodyPr wrap="square" rtlCol="0">
            <a:spAutoFit/>
          </a:bodyPr>
          <a:lstStyle/>
          <a:p>
            <a:r>
              <a:rPr lang="en-US" sz="2800" b="1" dirty="0" smtClean="0">
                <a:solidFill>
                  <a:srgbClr val="00B0F0"/>
                </a:solidFill>
              </a:rPr>
              <a:t>Thanks to Michael O’Donnell for the use of some of his charts and graphs from his book for this presentation. </a:t>
            </a:r>
            <a:endParaRPr lang="en-US" sz="2800" b="1" dirty="0">
              <a:solidFill>
                <a:srgbClr val="00B0F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fontScale="90000"/>
          </a:bodyPr>
          <a:lstStyle/>
          <a:p>
            <a:r>
              <a:rPr lang="en-US" dirty="0" smtClean="0"/>
              <a:t>Weight Chart based on Doyle Chart</a:t>
            </a:r>
            <a:br>
              <a:rPr lang="en-US" dirty="0" smtClean="0"/>
            </a:br>
            <a:endParaRPr lang="en-US" dirty="0"/>
          </a:p>
        </p:txBody>
      </p:sp>
      <p:graphicFrame>
        <p:nvGraphicFramePr>
          <p:cNvPr id="6" name="Table 5"/>
          <p:cNvGraphicFramePr>
            <a:graphicFrameLocks noGrp="1"/>
          </p:cNvGraphicFramePr>
          <p:nvPr/>
        </p:nvGraphicFramePr>
        <p:xfrm>
          <a:off x="381000" y="685800"/>
          <a:ext cx="8305799" cy="304800"/>
        </p:xfrm>
        <a:graphic>
          <a:graphicData uri="http://schemas.openxmlformats.org/drawingml/2006/table">
            <a:tbl>
              <a:tblPr/>
              <a:tblGrid>
                <a:gridCol w="3633487"/>
                <a:gridCol w="785101"/>
                <a:gridCol w="3102110"/>
                <a:gridCol w="785101"/>
              </a:tblGrid>
              <a:tr h="304800">
                <a:tc>
                  <a:txBody>
                    <a:bodyPr/>
                    <a:lstStyle/>
                    <a:p>
                      <a:pPr algn="l" fontAlgn="b"/>
                      <a:r>
                        <a:rPr lang="en-US" sz="1800" b="1" i="0" u="none" strike="noStrike" dirty="0">
                          <a:solidFill>
                            <a:srgbClr val="2B2B2B"/>
                          </a:solidFill>
                          <a:latin typeface="Trebuchet MS"/>
                        </a:rPr>
                        <a:t>Doyle Log </a:t>
                      </a:r>
                      <a:r>
                        <a:rPr lang="en-US" sz="1800" b="1" i="0" u="none" strike="noStrike" dirty="0" smtClean="0">
                          <a:solidFill>
                            <a:srgbClr val="2B2B2B"/>
                          </a:solidFill>
                          <a:latin typeface="Trebuchet MS"/>
                        </a:rPr>
                        <a:t>Weight - Hardwoods</a:t>
                      </a:r>
                      <a:endParaRPr lang="en-US" sz="1800" b="1" i="0" u="none" strike="noStrike" dirty="0">
                        <a:solidFill>
                          <a:srgbClr val="2B2B2B"/>
                        </a:solidFill>
                        <a:latin typeface="Trebuchet MS"/>
                      </a:endParaRPr>
                    </a:p>
                  </a:txBody>
                  <a:tcPr marL="9525" marR="9525" marT="9525" marB="0" anchor="b">
                    <a:lnL>
                      <a:noFill/>
                    </a:lnL>
                    <a:lnR>
                      <a:noFill/>
                    </a:lnR>
                    <a:lnT>
                      <a:noFill/>
                    </a:lnT>
                    <a:lnB>
                      <a:noFill/>
                    </a:lnB>
                  </a:tcPr>
                </a:tc>
                <a:tc>
                  <a:txBody>
                    <a:bodyPr/>
                    <a:lstStyle/>
                    <a:p>
                      <a:pPr algn="l" fontAlgn="b"/>
                      <a:endParaRPr lang="en-US" sz="1600" b="1"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l" fontAlgn="b"/>
                      <a:r>
                        <a:rPr lang="it-IT" sz="1600" b="1" i="0" u="none" strike="noStrike" dirty="0" smtClean="0">
                          <a:solidFill>
                            <a:srgbClr val="000000"/>
                          </a:solidFill>
                          <a:latin typeface="Calibri"/>
                        </a:rPr>
                        <a:t>Table in </a:t>
                      </a:r>
                      <a:r>
                        <a:rPr lang="it-IT" sz="1600" b="1" i="0" u="none" strike="noStrike" dirty="0">
                          <a:solidFill>
                            <a:srgbClr val="000000"/>
                          </a:solidFill>
                          <a:latin typeface="Calibri"/>
                        </a:rPr>
                        <a:t>pounds (lbs.) per log</a:t>
                      </a:r>
                    </a:p>
                  </a:txBody>
                  <a:tcPr marL="9525" marR="9525" marT="9525" marB="0" anchor="b">
                    <a:lnL>
                      <a:noFill/>
                    </a:lnL>
                    <a:lnR>
                      <a:noFill/>
                    </a:lnR>
                    <a:lnT>
                      <a:noFill/>
                    </a:lnT>
                    <a:lnB>
                      <a:noFill/>
                    </a:lnB>
                  </a:tcPr>
                </a:tc>
                <a:tc>
                  <a:txBody>
                    <a:bodyPr/>
                    <a:lstStyle/>
                    <a:p>
                      <a:pPr algn="l" fontAlgn="b"/>
                      <a:endParaRPr lang="en-US" sz="1600" b="1" i="0" u="none" strike="noStrike" dirty="0">
                        <a:solidFill>
                          <a:srgbClr val="000000"/>
                        </a:solidFill>
                        <a:latin typeface="Calibri"/>
                      </a:endParaRPr>
                    </a:p>
                  </a:txBody>
                  <a:tcPr marL="9525" marR="9525" marT="9525" marB="0" anchor="b">
                    <a:lnL>
                      <a:noFill/>
                    </a:lnL>
                    <a:lnR>
                      <a:noFill/>
                    </a:lnR>
                    <a:lnT>
                      <a:noFill/>
                    </a:lnT>
                    <a:lnB>
                      <a:noFill/>
                    </a:lnB>
                  </a:tcPr>
                </a:tc>
              </a:tr>
            </a:tbl>
          </a:graphicData>
        </a:graphic>
      </p:graphicFrame>
      <p:sp>
        <p:nvSpPr>
          <p:cNvPr id="7" name="TextBox 6"/>
          <p:cNvSpPr txBox="1"/>
          <p:nvPr/>
        </p:nvSpPr>
        <p:spPr>
          <a:xfrm>
            <a:off x="0" y="6096000"/>
            <a:ext cx="9296400" cy="523220"/>
          </a:xfrm>
          <a:prstGeom prst="rect">
            <a:avLst/>
          </a:prstGeom>
          <a:noFill/>
        </p:spPr>
        <p:txBody>
          <a:bodyPr wrap="square" rtlCol="0">
            <a:spAutoFit/>
          </a:bodyPr>
          <a:lstStyle/>
          <a:p>
            <a:r>
              <a:rPr lang="en-US" sz="2800" b="1" dirty="0" smtClean="0"/>
              <a:t>20 ft. tree/ 24 inch diameter at small end = </a:t>
            </a:r>
            <a:r>
              <a:rPr lang="en-US" sz="2800" b="1" dirty="0" smtClean="0">
                <a:solidFill>
                  <a:srgbClr val="FF0000"/>
                </a:solidFill>
              </a:rPr>
              <a:t>4,760</a:t>
            </a:r>
            <a:r>
              <a:rPr lang="en-US" sz="2800" b="1" dirty="0" smtClean="0"/>
              <a:t> lb. of wood</a:t>
            </a:r>
            <a:endParaRPr lang="en-US" sz="2800" b="1" dirty="0"/>
          </a:p>
        </p:txBody>
      </p:sp>
      <p:sp>
        <p:nvSpPr>
          <p:cNvPr id="8" name="Content Placeholder 7"/>
          <p:cNvSpPr>
            <a:spLocks noGrp="1"/>
          </p:cNvSpPr>
          <p:nvPr>
            <p:ph idx="1"/>
          </p:nvPr>
        </p:nvSpPr>
        <p:spPr>
          <a:xfrm>
            <a:off x="0" y="6599237"/>
            <a:ext cx="381000" cy="258763"/>
          </a:xfrm>
        </p:spPr>
        <p:txBody>
          <a:bodyPr>
            <a:normAutofit fontScale="40000" lnSpcReduction="20000"/>
          </a:bodyPr>
          <a:lstStyle/>
          <a:p>
            <a:pPr>
              <a:buNone/>
            </a:pPr>
            <a:r>
              <a:rPr lang="en-US" dirty="0" smtClean="0"/>
              <a:t> </a:t>
            </a:r>
            <a:endParaRPr lang="en-US" dirty="0"/>
          </a:p>
        </p:txBody>
      </p:sp>
      <p:graphicFrame>
        <p:nvGraphicFramePr>
          <p:cNvPr id="9" name="Table 8"/>
          <p:cNvGraphicFramePr>
            <a:graphicFrameLocks noGrp="1"/>
          </p:cNvGraphicFramePr>
          <p:nvPr/>
        </p:nvGraphicFramePr>
        <p:xfrm>
          <a:off x="228600" y="1143000"/>
          <a:ext cx="8686785" cy="4876797"/>
        </p:xfrm>
        <a:graphic>
          <a:graphicData uri="http://schemas.openxmlformats.org/drawingml/2006/table">
            <a:tbl>
              <a:tblPr/>
              <a:tblGrid>
                <a:gridCol w="409044"/>
                <a:gridCol w="333693"/>
                <a:gridCol w="441336"/>
                <a:gridCol w="441336"/>
                <a:gridCol w="441336"/>
                <a:gridCol w="441336"/>
                <a:gridCol w="441336"/>
                <a:gridCol w="441336"/>
                <a:gridCol w="441336"/>
                <a:gridCol w="441336"/>
                <a:gridCol w="441336"/>
                <a:gridCol w="441336"/>
                <a:gridCol w="441336"/>
                <a:gridCol w="441336"/>
                <a:gridCol w="441336"/>
                <a:gridCol w="441336"/>
                <a:gridCol w="441336"/>
                <a:gridCol w="441336"/>
                <a:gridCol w="441336"/>
                <a:gridCol w="441336"/>
              </a:tblGrid>
              <a:tr h="347211">
                <a:tc>
                  <a:txBody>
                    <a:bodyPr/>
                    <a:lstStyle/>
                    <a:p>
                      <a:pPr algn="ctr" fontAlgn="ctr"/>
                      <a:r>
                        <a:rPr lang="en-US" sz="700" b="1" i="0" u="none" strike="noStrike" dirty="0">
                          <a:solidFill>
                            <a:srgbClr val="2B2B2B"/>
                          </a:solidFill>
                          <a:latin typeface="Arial"/>
                        </a:rPr>
                        <a:t>Log length</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E2C2"/>
                    </a:solidFill>
                  </a:tcPr>
                </a:tc>
                <a:tc gridSpan="5">
                  <a:txBody>
                    <a:bodyPr/>
                    <a:lstStyle/>
                    <a:p>
                      <a:pPr algn="l" fontAlgn="b"/>
                      <a:r>
                        <a:rPr lang="en-US" sz="700" b="0" i="0" u="none" strike="noStrike">
                          <a:solidFill>
                            <a:srgbClr val="000000"/>
                          </a:solidFill>
                          <a:latin typeface="Calibri"/>
                        </a:rPr>
                        <a:t>Diameter of log, small end, inside bark (inches)</a:t>
                      </a:r>
                    </a:p>
                  </a:txBody>
                  <a:tcPr marL="5665" marR="5665" marT="566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r>
              <a:tr h="193873">
                <a:tc>
                  <a:txBody>
                    <a:bodyPr/>
                    <a:lstStyle/>
                    <a:p>
                      <a:pPr algn="l" fontAlgn="ctr"/>
                      <a:r>
                        <a:rPr lang="en-US" sz="700" b="1" i="0" u="none" strike="noStrike">
                          <a:solidFill>
                            <a:srgbClr val="2B2B2B"/>
                          </a:solidFill>
                          <a:latin typeface="Arial"/>
                        </a:rPr>
                        <a:t> </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E2C2"/>
                    </a:solidFill>
                  </a:tcPr>
                </a:tc>
                <a:tc>
                  <a:txBody>
                    <a:bodyPr/>
                    <a:lstStyle/>
                    <a:p>
                      <a:pPr algn="l" fontAlgn="ctr"/>
                      <a:r>
                        <a:rPr lang="en-US" sz="700" b="1" i="0" u="none" strike="noStrike">
                          <a:solidFill>
                            <a:srgbClr val="2B2B2B"/>
                          </a:solidFill>
                          <a:latin typeface="Arial"/>
                        </a:rPr>
                        <a:t> </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8</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10</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12</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14</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18</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20</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22</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24</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28</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30</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32</a:t>
                      </a:r>
                    </a:p>
                  </a:txBody>
                  <a:tcPr marL="5665" marR="5665" marT="566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34</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36</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38</a:t>
                      </a:r>
                    </a:p>
                  </a:txBody>
                  <a:tcPr marL="5665" marR="5665" marT="566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c>
                  <a:txBody>
                    <a:bodyPr/>
                    <a:lstStyle/>
                    <a:p>
                      <a:pPr algn="ctr" fontAlgn="ctr"/>
                      <a:r>
                        <a:rPr lang="en-US" sz="700" b="1" i="0" u="none" strike="noStrike">
                          <a:solidFill>
                            <a:srgbClr val="2B2B2B"/>
                          </a:solidFill>
                          <a:latin typeface="Arial"/>
                        </a:rPr>
                        <a:t>40</a:t>
                      </a:r>
                    </a:p>
                  </a:txBody>
                  <a:tcPr marL="5665" marR="5665" marT="566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2C2"/>
                    </a:solidFill>
                  </a:tcPr>
                </a:tc>
              </a:tr>
              <a:tr h="185061">
                <a:tc>
                  <a:txBody>
                    <a:bodyPr/>
                    <a:lstStyle/>
                    <a:p>
                      <a:pPr algn="ctr" fontAlgn="t"/>
                      <a:r>
                        <a:rPr lang="en-US" sz="700" b="1" i="0" u="none" strike="noStrike">
                          <a:solidFill>
                            <a:srgbClr val="2B2B2B"/>
                          </a:solidFill>
                          <a:latin typeface="Arial"/>
                        </a:rPr>
                        <a:t>6</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1,500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1,620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1,740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r>
              <a:tr h="185061">
                <a:tc>
                  <a:txBody>
                    <a:bodyPr/>
                    <a:lstStyle/>
                    <a:p>
                      <a:pPr algn="ctr" fontAlgn="t"/>
                      <a:r>
                        <a:rPr lang="en-US" sz="700" b="1" i="0" u="none" strike="noStrike">
                          <a:solidFill>
                            <a:srgbClr val="2B2B2B"/>
                          </a:solidFill>
                          <a:latin typeface="Arial"/>
                        </a:rPr>
                        <a:t>8</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2,080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2,240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2,400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2,880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r>
              <a:tr h="193873">
                <a:tc>
                  <a:txBody>
                    <a:bodyPr/>
                    <a:lstStyle/>
                    <a:p>
                      <a:pPr algn="ctr" fontAlgn="t"/>
                      <a:r>
                        <a:rPr lang="en-US" sz="700" b="1" i="0" u="none" strike="noStrike">
                          <a:solidFill>
                            <a:srgbClr val="2B2B2B"/>
                          </a:solidFill>
                          <a:latin typeface="Arial"/>
                        </a:rPr>
                        <a:t>10</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280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580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r>
              <a:tr h="185061">
                <a:tc>
                  <a:txBody>
                    <a:bodyPr/>
                    <a:lstStyle/>
                    <a:p>
                      <a:pPr algn="ctr" fontAlgn="t"/>
                      <a:r>
                        <a:rPr lang="en-US" sz="700" b="1" i="0" u="none" strike="noStrike">
                          <a:solidFill>
                            <a:srgbClr val="2B2B2B"/>
                          </a:solidFill>
                          <a:latin typeface="Arial"/>
                        </a:rPr>
                        <a:t>12</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520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1,540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3,240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3,480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4,680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85061">
                <a:tc>
                  <a:txBody>
                    <a:bodyPr/>
                    <a:lstStyle/>
                    <a:p>
                      <a:pPr algn="ctr" fontAlgn="t"/>
                      <a:r>
                        <a:rPr lang="en-US" sz="700" b="1" i="0" u="none" strike="noStrike">
                          <a:solidFill>
                            <a:srgbClr val="2B2B2B"/>
                          </a:solidFill>
                          <a:latin typeface="Arial"/>
                        </a:rPr>
                        <a:t>14</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1,120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3,540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3,820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4,940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5,500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16</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480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1,300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1,680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2,120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18</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480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540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800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1,480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2,940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3,580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229123">
                <a:tc>
                  <a:txBody>
                    <a:bodyPr/>
                    <a:lstStyle/>
                    <a:p>
                      <a:pPr algn="ctr" fontAlgn="t"/>
                      <a:r>
                        <a:rPr lang="en-US" sz="700" b="1" i="0" u="none" strike="noStrike">
                          <a:solidFill>
                            <a:srgbClr val="2B2B2B"/>
                          </a:solidFill>
                          <a:latin typeface="Arial"/>
                        </a:rPr>
                        <a:t>20</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540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800" b="1" i="0" u="none" strike="noStrike">
                          <a:solidFill>
                            <a:srgbClr val="000000"/>
                          </a:solidFill>
                          <a:latin typeface="Calibri"/>
                        </a:rPr>
                        <a:t>1,200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latin typeface="Calibri"/>
                        </a:rPr>
                        <a:t>1,660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2,120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800" b="1" i="0" u="none" strike="noStrike">
                          <a:solidFill>
                            <a:srgbClr val="000000"/>
                          </a:solidFill>
                          <a:latin typeface="Calibri"/>
                        </a:rPr>
                        <a:t>3,280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latin typeface="Calibri"/>
                        </a:rPr>
                        <a:t>4,000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800" b="1" i="0" u="none" strike="noStrike">
                          <a:solidFill>
                            <a:srgbClr val="000000"/>
                          </a:solidFill>
                          <a:latin typeface="Calibri"/>
                        </a:rPr>
                        <a:t>4,760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latin typeface="Calibri"/>
                        </a:rPr>
                        <a:t>5,060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800" b="1" i="0" u="none" strike="noStrike">
                          <a:solidFill>
                            <a:srgbClr val="000000"/>
                          </a:solidFill>
                          <a:latin typeface="Calibri"/>
                        </a:rPr>
                        <a:t>6,260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n-US" sz="700" b="0" i="0" u="none" strike="noStrike">
                          <a:solidFill>
                            <a:srgbClr val="000000"/>
                          </a:solidFill>
                          <a:latin typeface="Calibri"/>
                        </a:rPr>
                        <a:t>6,560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22</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2,340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3,620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5,860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24</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26</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3,620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4,300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28</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1,300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1,680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3,920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4,640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5,680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93873">
                <a:tc>
                  <a:txBody>
                    <a:bodyPr/>
                    <a:lstStyle/>
                    <a:p>
                      <a:pPr algn="ctr" fontAlgn="t"/>
                      <a:r>
                        <a:rPr lang="en-US" sz="700" b="1" i="0" u="none" strike="noStrike">
                          <a:solidFill>
                            <a:srgbClr val="2B2B2B"/>
                          </a:solidFill>
                          <a:latin typeface="Arial"/>
                        </a:rPr>
                        <a:t>30</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840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1,400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4,980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6,100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32</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1,500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2,740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4,520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6,520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34</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575"/>
                    </a:solidFill>
                  </a:tcPr>
                </a:tc>
                <a:tc>
                  <a:txBody>
                    <a:bodyPr/>
                    <a:lstStyle/>
                    <a:p>
                      <a:pPr algn="r" fontAlgn="b"/>
                      <a:r>
                        <a:rPr lang="en-US" sz="700" b="0" i="0" u="none" strike="noStrike">
                          <a:solidFill>
                            <a:srgbClr val="000000"/>
                          </a:solidFill>
                          <a:latin typeface="Calibri"/>
                        </a:rPr>
                        <a:t>1,020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1,600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2,040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2,920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4,820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6,940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dirty="0">
                          <a:solidFill>
                            <a:srgbClr val="000000"/>
                          </a:solidFill>
                          <a:latin typeface="Calibri"/>
                        </a:rPr>
                        <a:t>8,260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36</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1,080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1,700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3,880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5,120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38</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1,080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1,140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1,800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2,280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3,280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6,340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7,780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93873">
                <a:tc>
                  <a:txBody>
                    <a:bodyPr/>
                    <a:lstStyle/>
                    <a:p>
                      <a:pPr algn="ctr" fontAlgn="t"/>
                      <a:r>
                        <a:rPr lang="en-US" sz="700" b="1" i="0" u="none" strike="noStrike">
                          <a:solidFill>
                            <a:srgbClr val="2B2B2B"/>
                          </a:solidFill>
                          <a:latin typeface="Arial"/>
                        </a:rPr>
                        <a:t>40</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1,140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1,900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2,400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5,720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6,680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42</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2,520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3,640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4,540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6,020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7,020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8,620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44</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2,100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2,640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3,820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6,320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9,040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46</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1,320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4,000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4,980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6,620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7,700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85061">
                <a:tc>
                  <a:txBody>
                    <a:bodyPr/>
                    <a:lstStyle/>
                    <a:p>
                      <a:pPr algn="ctr" fontAlgn="t"/>
                      <a:r>
                        <a:rPr lang="en-US" sz="700" b="1" i="0" u="none" strike="noStrike">
                          <a:solidFill>
                            <a:srgbClr val="2B2B2B"/>
                          </a:solidFill>
                          <a:latin typeface="Arial"/>
                        </a:rPr>
                        <a:t>48</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2,300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2,880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4,180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5,200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6,920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8,040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9,880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11,760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12,960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14,160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r h="193873">
                <a:tc>
                  <a:txBody>
                    <a:bodyPr/>
                    <a:lstStyle/>
                    <a:p>
                      <a:pPr algn="ctr" fontAlgn="t"/>
                      <a:r>
                        <a:rPr lang="en-US" sz="700" b="1" i="0" u="none" strike="noStrike">
                          <a:solidFill>
                            <a:srgbClr val="2B2B2B"/>
                          </a:solidFill>
                          <a:latin typeface="Arial"/>
                        </a:rPr>
                        <a:t>50</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700" b="1" i="0" u="none" strike="noStrike">
                          <a:solidFill>
                            <a:srgbClr val="2B2B2B"/>
                          </a:solidFill>
                          <a:latin typeface="Arial"/>
                        </a:rPr>
                        <a:t>feet</a:t>
                      </a:r>
                    </a:p>
                  </a:txBody>
                  <a:tcPr marL="5665" marR="5665" marT="566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sz="700" b="0" i="0" u="none" strike="noStrike">
                          <a:solidFill>
                            <a:srgbClr val="000000"/>
                          </a:solidFill>
                          <a:latin typeface="Calibri"/>
                        </a:rPr>
                        <a:t>1,440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1,500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700" b="0" i="0" u="none" strike="noStrike">
                          <a:solidFill>
                            <a:srgbClr val="000000"/>
                          </a:solidFill>
                          <a:latin typeface="Calibri"/>
                        </a:rPr>
                        <a:t>2,400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en-US" sz="700" b="0" i="0" u="none" strike="noStrike">
                          <a:solidFill>
                            <a:srgbClr val="000000"/>
                          </a:solidFill>
                          <a:latin typeface="Calibri"/>
                        </a:rPr>
                        <a:t>3,000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r" fontAlgn="b"/>
                      <a:r>
                        <a:rPr lang="en-US" sz="700" b="0" i="0" u="none" strike="noStrike">
                          <a:solidFill>
                            <a:srgbClr val="000000"/>
                          </a:solidFill>
                          <a:latin typeface="Calibri"/>
                        </a:rPr>
                        <a:t>4,360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n-US" sz="700" b="0" i="0" u="none" strike="noStrike">
                          <a:solidFill>
                            <a:srgbClr val="000000"/>
                          </a:solidFill>
                          <a:latin typeface="Calibri"/>
                        </a:rPr>
                        <a:t>5,420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7,220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8,380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10,300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12,260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12,560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12,860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13,160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13,460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13,760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14,060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a:solidFill>
                            <a:srgbClr val="000000"/>
                          </a:solidFill>
                          <a:latin typeface="Calibri"/>
                        </a:rPr>
                        <a:t>14,360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c>
                  <a:txBody>
                    <a:bodyPr/>
                    <a:lstStyle/>
                    <a:p>
                      <a:pPr algn="r" fontAlgn="b"/>
                      <a:r>
                        <a:rPr lang="en-US" sz="700" b="0" i="0" u="none" strike="noStrike" dirty="0">
                          <a:solidFill>
                            <a:srgbClr val="000000"/>
                          </a:solidFill>
                          <a:latin typeface="Calibri"/>
                        </a:rPr>
                        <a:t>14,660</a:t>
                      </a:r>
                    </a:p>
                  </a:txBody>
                  <a:tcPr marL="5665" marR="5665" marT="566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5923C"/>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lstStyle/>
          <a:p>
            <a:r>
              <a:rPr lang="en-US" b="1" dirty="0" smtClean="0">
                <a:solidFill>
                  <a:srgbClr val="FF0000"/>
                </a:solidFill>
              </a:rPr>
              <a:t>Weight of Wood</a:t>
            </a:r>
            <a:endParaRPr lang="en-US" b="1" dirty="0">
              <a:solidFill>
                <a:srgbClr val="FF0000"/>
              </a:solidFill>
            </a:endParaRPr>
          </a:p>
        </p:txBody>
      </p:sp>
      <p:graphicFrame>
        <p:nvGraphicFramePr>
          <p:cNvPr id="4" name="Content Placeholder 3"/>
          <p:cNvGraphicFramePr>
            <a:graphicFrameLocks noGrp="1"/>
          </p:cNvGraphicFramePr>
          <p:nvPr>
            <p:ph idx="1"/>
          </p:nvPr>
        </p:nvGraphicFramePr>
        <p:xfrm>
          <a:off x="457200" y="1066800"/>
          <a:ext cx="8229600" cy="5444487"/>
        </p:xfrm>
        <a:graphic>
          <a:graphicData uri="http://schemas.openxmlformats.org/drawingml/2006/table">
            <a:tbl>
              <a:tblPr firstRow="1" bandRow="1">
                <a:tableStyleId>{5C22544A-7EE6-4342-B048-85BDC9FD1C3A}</a:tableStyleId>
              </a:tblPr>
              <a:tblGrid>
                <a:gridCol w="2057400"/>
                <a:gridCol w="2057400"/>
                <a:gridCol w="2057400"/>
                <a:gridCol w="2057400"/>
              </a:tblGrid>
              <a:tr h="566087">
                <a:tc>
                  <a:txBody>
                    <a:bodyPr/>
                    <a:lstStyle/>
                    <a:p>
                      <a:pPr algn="ctr" fontAlgn="ctr"/>
                      <a:r>
                        <a:rPr lang="en-US" sz="1800" b="1" i="0" u="none" strike="noStrike" dirty="0">
                          <a:solidFill>
                            <a:srgbClr val="000000"/>
                          </a:solidFill>
                          <a:latin typeface="Calibri"/>
                        </a:rPr>
                        <a:t>Wood Species</a:t>
                      </a:r>
                    </a:p>
                  </a:txBody>
                  <a:tcPr marL="9525" marR="9525" marT="9525" marB="0" anchor="ctr"/>
                </a:tc>
                <a:tc>
                  <a:txBody>
                    <a:bodyPr/>
                    <a:lstStyle/>
                    <a:p>
                      <a:pPr algn="ctr" fontAlgn="ctr"/>
                      <a:r>
                        <a:rPr lang="en-US" sz="1800" b="1" i="0" u="none" strike="noStrike" dirty="0">
                          <a:solidFill>
                            <a:srgbClr val="000000"/>
                          </a:solidFill>
                          <a:latin typeface="Calibri"/>
                        </a:rPr>
                        <a:t>Fresh Green Wood</a:t>
                      </a:r>
                    </a:p>
                  </a:txBody>
                  <a:tcPr marL="9525" marR="9525" marT="9525" marB="0" anchor="ctr"/>
                </a:tc>
                <a:tc>
                  <a:txBody>
                    <a:bodyPr/>
                    <a:lstStyle/>
                    <a:p>
                      <a:pPr algn="ctr" fontAlgn="ctr"/>
                      <a:r>
                        <a:rPr lang="en-US" sz="1800" b="1" i="0" u="none" strike="noStrike" dirty="0">
                          <a:solidFill>
                            <a:srgbClr val="000000"/>
                          </a:solidFill>
                          <a:latin typeface="Calibri"/>
                        </a:rPr>
                        <a:t>Air dried Seasoned Wood</a:t>
                      </a:r>
                    </a:p>
                  </a:txBody>
                  <a:tcPr marL="9525" marR="9525" marT="9525" marB="0" anchor="ctr"/>
                </a:tc>
                <a:tc>
                  <a:txBody>
                    <a:bodyPr/>
                    <a:lstStyle/>
                    <a:p>
                      <a:pPr algn="ctr" fontAlgn="ctr"/>
                      <a:r>
                        <a:rPr lang="en-US" sz="1800" b="1" i="0" u="none" strike="noStrike" dirty="0">
                          <a:solidFill>
                            <a:srgbClr val="000000"/>
                          </a:solidFill>
                          <a:latin typeface="Calibri"/>
                        </a:rPr>
                        <a:t>Percentage of loss</a:t>
                      </a:r>
                    </a:p>
                  </a:txBody>
                  <a:tcPr marL="9525" marR="9525" marT="9525" marB="0" anchor="ctr"/>
                </a:tc>
              </a:tr>
              <a:tr h="195136">
                <a:tc>
                  <a:txBody>
                    <a:bodyPr/>
                    <a:lstStyle/>
                    <a:p>
                      <a:pPr algn="ctr" fontAlgn="ctr"/>
                      <a:r>
                        <a:rPr lang="en-US" sz="1050" b="1" i="0" u="none" strike="noStrike" dirty="0">
                          <a:solidFill>
                            <a:srgbClr val="000000"/>
                          </a:solidFill>
                          <a:latin typeface="Arial"/>
                        </a:rPr>
                        <a:t> </a:t>
                      </a:r>
                    </a:p>
                  </a:txBody>
                  <a:tcPr marL="9525" marR="9525" marT="9525" marB="0" anchor="ctr"/>
                </a:tc>
                <a:tc>
                  <a:txBody>
                    <a:bodyPr/>
                    <a:lstStyle/>
                    <a:p>
                      <a:pPr algn="ctr" fontAlgn="ctr"/>
                      <a:r>
                        <a:rPr lang="en-US" sz="1200" b="1" i="0" u="none" strike="noStrike" dirty="0">
                          <a:solidFill>
                            <a:srgbClr val="000000"/>
                          </a:solidFill>
                          <a:latin typeface="Arial"/>
                        </a:rPr>
                        <a:t> </a:t>
                      </a:r>
                    </a:p>
                  </a:txBody>
                  <a:tcPr marL="9525" marR="9525" marT="9525" marB="0" anchor="ctr"/>
                </a:tc>
                <a:tc>
                  <a:txBody>
                    <a:bodyPr/>
                    <a:lstStyle/>
                    <a:p>
                      <a:pPr algn="ctr" fontAlgn="ctr"/>
                      <a:r>
                        <a:rPr lang="en-US" sz="1200" b="1" i="0" u="none" strike="noStrike" dirty="0">
                          <a:solidFill>
                            <a:srgbClr val="000000"/>
                          </a:solidFill>
                          <a:latin typeface="Arial"/>
                        </a:rPr>
                        <a:t> </a:t>
                      </a:r>
                    </a:p>
                  </a:txBody>
                  <a:tcPr marL="9525" marR="9525" marT="9525" marB="0" anchor="ctr"/>
                </a:tc>
                <a:tc>
                  <a:txBody>
                    <a:bodyPr/>
                    <a:lstStyle/>
                    <a:p>
                      <a:pPr algn="ctr" fontAlgn="ctr"/>
                      <a:r>
                        <a:rPr lang="en-US" sz="1200" b="1" i="0" u="none" strike="noStrike" dirty="0">
                          <a:solidFill>
                            <a:srgbClr val="000000"/>
                          </a:solidFill>
                          <a:latin typeface="Arial"/>
                        </a:rPr>
                        <a:t> </a:t>
                      </a:r>
                    </a:p>
                  </a:txBody>
                  <a:tcPr marL="9525" marR="9525" marT="9525" marB="0" anchor="ctr"/>
                </a:tc>
              </a:tr>
              <a:tr h="195136">
                <a:tc>
                  <a:txBody>
                    <a:bodyPr/>
                    <a:lstStyle/>
                    <a:p>
                      <a:pPr algn="ctr" fontAlgn="ctr"/>
                      <a:r>
                        <a:rPr lang="en-US" sz="1050" b="1" i="0" u="none" strike="noStrike" dirty="0">
                          <a:solidFill>
                            <a:srgbClr val="000000"/>
                          </a:solidFill>
                          <a:latin typeface="Arial"/>
                        </a:rPr>
                        <a:t> </a:t>
                      </a:r>
                    </a:p>
                  </a:txBody>
                  <a:tcPr marL="9525" marR="9525" marT="9525" marB="0" anchor="ctr"/>
                </a:tc>
                <a:tc>
                  <a:txBody>
                    <a:bodyPr/>
                    <a:lstStyle/>
                    <a:p>
                      <a:pPr algn="ctr" fontAlgn="ctr"/>
                      <a:r>
                        <a:rPr lang="en-US" sz="1200" b="1" i="0" u="none" strike="noStrike" dirty="0">
                          <a:solidFill>
                            <a:srgbClr val="000000"/>
                          </a:solidFill>
                          <a:latin typeface="Arial"/>
                        </a:rPr>
                        <a:t>Density  (lb/</a:t>
                      </a:r>
                      <a:r>
                        <a:rPr lang="en-US" sz="1200" b="1" i="0" u="none" strike="noStrike" dirty="0" err="1">
                          <a:solidFill>
                            <a:srgbClr val="000000"/>
                          </a:solidFill>
                          <a:latin typeface="Arial"/>
                        </a:rPr>
                        <a:t>cf</a:t>
                      </a:r>
                      <a:endParaRPr lang="en-US" sz="1200" b="1" i="0" u="none" strike="noStrike" dirty="0">
                        <a:solidFill>
                          <a:srgbClr val="000000"/>
                        </a:solidFill>
                        <a:latin typeface="Arial"/>
                      </a:endParaRPr>
                    </a:p>
                  </a:txBody>
                  <a:tcPr marL="9525" marR="9525" marT="9525" marB="0" anchor="ctr"/>
                </a:tc>
                <a:tc>
                  <a:txBody>
                    <a:bodyPr/>
                    <a:lstStyle/>
                    <a:p>
                      <a:pPr algn="ctr" fontAlgn="ctr"/>
                      <a:r>
                        <a:rPr lang="en-US" sz="1200" b="1" i="0" u="none" strike="noStrike">
                          <a:solidFill>
                            <a:srgbClr val="000000"/>
                          </a:solidFill>
                          <a:latin typeface="Arial"/>
                        </a:rPr>
                        <a:t>Density  (lb/cf</a:t>
                      </a:r>
                    </a:p>
                  </a:txBody>
                  <a:tcPr marL="9525" marR="9525" marT="9525" marB="0" anchor="ctr"/>
                </a:tc>
                <a:tc>
                  <a:txBody>
                    <a:bodyPr/>
                    <a:lstStyle/>
                    <a:p>
                      <a:pPr algn="ctr" fontAlgn="ctr"/>
                      <a:r>
                        <a:rPr lang="en-US" sz="1200" b="1" i="0" u="none" strike="noStrike">
                          <a:solidFill>
                            <a:srgbClr val="000000"/>
                          </a:solidFill>
                          <a:latin typeface="Arial"/>
                        </a:rPr>
                        <a:t>%</a:t>
                      </a:r>
                    </a:p>
                  </a:txBody>
                  <a:tcPr marL="9525" marR="9525" marT="9525" marB="0" anchor="ctr"/>
                </a:tc>
              </a:tr>
              <a:tr h="195136">
                <a:tc>
                  <a:txBody>
                    <a:bodyPr/>
                    <a:lstStyle/>
                    <a:p>
                      <a:pPr algn="l" fontAlgn="b"/>
                      <a:r>
                        <a:rPr lang="en-US" sz="1050" b="0" i="0" u="none" strike="noStrike" dirty="0">
                          <a:solidFill>
                            <a:srgbClr val="000000"/>
                          </a:solidFill>
                          <a:latin typeface="Calibri"/>
                        </a:rPr>
                        <a:t> </a:t>
                      </a:r>
                    </a:p>
                  </a:txBody>
                  <a:tcPr marL="9525" marR="9525" marT="9525" marB="0" anchor="b"/>
                </a:tc>
                <a:tc>
                  <a:txBody>
                    <a:bodyPr/>
                    <a:lstStyle/>
                    <a:p>
                      <a:pPr algn="l" fontAlgn="b"/>
                      <a:r>
                        <a:rPr lang="en-US" sz="1200" b="0" i="0" u="none" strike="noStrike" dirty="0">
                          <a:solidFill>
                            <a:srgbClr val="000000"/>
                          </a:solidFill>
                          <a:latin typeface="Calibri"/>
                        </a:rPr>
                        <a:t> </a:t>
                      </a:r>
                    </a:p>
                  </a:txBody>
                  <a:tcPr marL="9525" marR="9525" marT="9525" marB="0" anchor="b"/>
                </a:tc>
                <a:tc>
                  <a:txBody>
                    <a:bodyPr/>
                    <a:lstStyle/>
                    <a:p>
                      <a:pPr algn="l" fontAlgn="b"/>
                      <a:r>
                        <a:rPr lang="en-US" sz="1200" b="0" i="0" u="none" strike="noStrike">
                          <a:solidFill>
                            <a:srgbClr val="000000"/>
                          </a:solidFill>
                          <a:latin typeface="Calibri"/>
                        </a:rPr>
                        <a:t> </a:t>
                      </a:r>
                    </a:p>
                  </a:txBody>
                  <a:tcPr marL="9525" marR="9525" marT="9525" marB="0" anchor="b"/>
                </a:tc>
                <a:tc>
                  <a:txBody>
                    <a:bodyPr/>
                    <a:lstStyle/>
                    <a:p>
                      <a:pPr algn="l" fontAlgn="b"/>
                      <a:r>
                        <a:rPr lang="en-US" sz="1200" b="0" i="0" u="none" strike="noStrike">
                          <a:solidFill>
                            <a:srgbClr val="000000"/>
                          </a:solidFill>
                          <a:latin typeface="Calibri"/>
                        </a:rPr>
                        <a:t> </a:t>
                      </a:r>
                    </a:p>
                  </a:txBody>
                  <a:tcPr marL="9525" marR="9525" marT="9525" marB="0" anchor="b"/>
                </a:tc>
              </a:tr>
              <a:tr h="195136">
                <a:tc>
                  <a:txBody>
                    <a:bodyPr/>
                    <a:lstStyle/>
                    <a:p>
                      <a:pPr algn="ctr" fontAlgn="b"/>
                      <a:r>
                        <a:rPr lang="en-US" sz="1050" b="0" i="0" u="none" strike="noStrike" dirty="0">
                          <a:solidFill>
                            <a:srgbClr val="000000"/>
                          </a:solidFill>
                          <a:latin typeface="Arial"/>
                        </a:rPr>
                        <a:t>Mesquite</a:t>
                      </a:r>
                    </a:p>
                  </a:txBody>
                  <a:tcPr marL="9525" marR="9525" marT="9525" marB="0" anchor="b"/>
                </a:tc>
                <a:tc>
                  <a:txBody>
                    <a:bodyPr/>
                    <a:lstStyle/>
                    <a:p>
                      <a:pPr algn="ctr" fontAlgn="b"/>
                      <a:r>
                        <a:rPr lang="en-US" sz="1200" b="0" i="0" u="none" strike="noStrike">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43</a:t>
                      </a:r>
                    </a:p>
                  </a:txBody>
                  <a:tcPr marL="9525" marR="9525" marT="9525" marB="0" anchor="b"/>
                </a:tc>
                <a:tc>
                  <a:txBody>
                    <a:bodyPr/>
                    <a:lstStyle/>
                    <a:p>
                      <a:pPr algn="ctr" fontAlgn="b"/>
                      <a:r>
                        <a:rPr lang="en-US" sz="1200" b="0" i="0" u="none" strike="noStrike">
                          <a:solidFill>
                            <a:srgbClr val="000000"/>
                          </a:solidFill>
                          <a:latin typeface="Arial"/>
                        </a:rPr>
                        <a:t>4%</a:t>
                      </a:r>
                    </a:p>
                  </a:txBody>
                  <a:tcPr marL="9525" marR="9525" marT="9525" marB="0" anchor="b"/>
                </a:tc>
              </a:tr>
              <a:tr h="195136">
                <a:tc>
                  <a:txBody>
                    <a:bodyPr/>
                    <a:lstStyle/>
                    <a:p>
                      <a:pPr algn="ctr" fontAlgn="b"/>
                      <a:r>
                        <a:rPr lang="en-US" sz="1050" b="0" i="0" u="none" strike="noStrike" dirty="0">
                          <a:solidFill>
                            <a:srgbClr val="000000"/>
                          </a:solidFill>
                          <a:latin typeface="Arial"/>
                        </a:rPr>
                        <a:t>Cedar, Eastern Red</a:t>
                      </a:r>
                    </a:p>
                  </a:txBody>
                  <a:tcPr marL="9525" marR="9525" marT="9525" marB="0" anchor="b"/>
                </a:tc>
                <a:tc>
                  <a:txBody>
                    <a:bodyPr/>
                    <a:lstStyle/>
                    <a:p>
                      <a:pPr algn="ctr" fontAlgn="b"/>
                      <a:r>
                        <a:rPr lang="en-US" sz="1200" b="0" i="0" u="none" strike="noStrike">
                          <a:solidFill>
                            <a:srgbClr val="000000"/>
                          </a:solidFill>
                          <a:latin typeface="Arial"/>
                        </a:rPr>
                        <a:t>37</a:t>
                      </a:r>
                    </a:p>
                  </a:txBody>
                  <a:tcPr marL="9525" marR="9525" marT="9525" marB="0" anchor="b"/>
                </a:tc>
                <a:tc>
                  <a:txBody>
                    <a:bodyPr/>
                    <a:lstStyle/>
                    <a:p>
                      <a:pPr algn="ctr" fontAlgn="b"/>
                      <a:r>
                        <a:rPr lang="en-US" sz="1200" b="0" i="0" u="none" strike="noStrike">
                          <a:solidFill>
                            <a:srgbClr val="000000"/>
                          </a:solidFill>
                          <a:latin typeface="Arial"/>
                        </a:rPr>
                        <a:t>33</a:t>
                      </a:r>
                    </a:p>
                  </a:txBody>
                  <a:tcPr marL="9525" marR="9525" marT="9525" marB="0" anchor="b"/>
                </a:tc>
                <a:tc>
                  <a:txBody>
                    <a:bodyPr/>
                    <a:lstStyle/>
                    <a:p>
                      <a:pPr algn="ctr" fontAlgn="b"/>
                      <a:r>
                        <a:rPr lang="en-US" sz="1200" b="0" i="0" u="none" strike="noStrike">
                          <a:solidFill>
                            <a:srgbClr val="000000"/>
                          </a:solidFill>
                          <a:latin typeface="Arial"/>
                        </a:rPr>
                        <a:t>11%</a:t>
                      </a:r>
                    </a:p>
                  </a:txBody>
                  <a:tcPr marL="9525" marR="9525" marT="9525" marB="0" anchor="b"/>
                </a:tc>
              </a:tr>
              <a:tr h="195136">
                <a:tc>
                  <a:txBody>
                    <a:bodyPr/>
                    <a:lstStyle/>
                    <a:p>
                      <a:pPr algn="ctr" fontAlgn="b"/>
                      <a:r>
                        <a:rPr lang="en-US" sz="1050" b="0" i="0" u="none" strike="noStrike" dirty="0">
                          <a:solidFill>
                            <a:srgbClr val="000000"/>
                          </a:solidFill>
                          <a:latin typeface="Arial"/>
                        </a:rPr>
                        <a:t>Osage orange</a:t>
                      </a:r>
                    </a:p>
                  </a:txBody>
                  <a:tcPr marL="9525" marR="9525" marT="9525" marB="0" anchor="b"/>
                </a:tc>
                <a:tc>
                  <a:txBody>
                    <a:bodyPr/>
                    <a:lstStyle/>
                    <a:p>
                      <a:pPr algn="ctr" fontAlgn="b"/>
                      <a:r>
                        <a:rPr lang="en-US" sz="1200" b="0" i="0" u="none" strike="noStrike">
                          <a:solidFill>
                            <a:srgbClr val="000000"/>
                          </a:solidFill>
                          <a:latin typeface="Arial"/>
                        </a:rPr>
                        <a:t>64</a:t>
                      </a:r>
                    </a:p>
                  </a:txBody>
                  <a:tcPr marL="9525" marR="9525" marT="9525" marB="0" anchor="b"/>
                </a:tc>
                <a:tc>
                  <a:txBody>
                    <a:bodyPr/>
                    <a:lstStyle/>
                    <a:p>
                      <a:pPr algn="ctr" fontAlgn="b"/>
                      <a:r>
                        <a:rPr lang="en-US" sz="1200" b="0" i="0" u="none" strike="noStrike">
                          <a:solidFill>
                            <a:srgbClr val="000000"/>
                          </a:solidFill>
                          <a:latin typeface="Arial"/>
                        </a:rPr>
                        <a:t>57</a:t>
                      </a:r>
                    </a:p>
                  </a:txBody>
                  <a:tcPr marL="9525" marR="9525" marT="9525" marB="0" anchor="b"/>
                </a:tc>
                <a:tc>
                  <a:txBody>
                    <a:bodyPr/>
                    <a:lstStyle/>
                    <a:p>
                      <a:pPr algn="ctr" fontAlgn="b"/>
                      <a:r>
                        <a:rPr lang="en-US" sz="1200" b="0" i="0" u="none" strike="noStrike">
                          <a:solidFill>
                            <a:srgbClr val="000000"/>
                          </a:solidFill>
                          <a:latin typeface="Arial"/>
                        </a:rPr>
                        <a:t>11%</a:t>
                      </a:r>
                    </a:p>
                  </a:txBody>
                  <a:tcPr marL="9525" marR="9525" marT="9525" marB="0" anchor="b"/>
                </a:tc>
              </a:tr>
              <a:tr h="195136">
                <a:tc>
                  <a:txBody>
                    <a:bodyPr/>
                    <a:lstStyle/>
                    <a:p>
                      <a:pPr algn="ctr" fontAlgn="b"/>
                      <a:r>
                        <a:rPr lang="en-US" sz="1050" b="0" i="0" u="none" strike="noStrike" dirty="0">
                          <a:solidFill>
                            <a:srgbClr val="000000"/>
                          </a:solidFill>
                          <a:latin typeface="Arial"/>
                        </a:rPr>
                        <a:t>Beech, American</a:t>
                      </a:r>
                    </a:p>
                  </a:txBody>
                  <a:tcPr marL="9525" marR="9525" marT="9525" marB="0" anchor="b"/>
                </a:tc>
                <a:tc>
                  <a:txBody>
                    <a:bodyPr/>
                    <a:lstStyle/>
                    <a:p>
                      <a:pPr algn="ctr" fontAlgn="b"/>
                      <a:r>
                        <a:rPr lang="en-US" sz="1200" b="0" i="0" u="none" strike="noStrike">
                          <a:solidFill>
                            <a:srgbClr val="000000"/>
                          </a:solidFill>
                          <a:latin typeface="Arial"/>
                        </a:rPr>
                        <a:t>54</a:t>
                      </a:r>
                    </a:p>
                  </a:txBody>
                  <a:tcPr marL="9525" marR="9525" marT="9525" marB="0" anchor="b"/>
                </a:tc>
                <a:tc>
                  <a:txBody>
                    <a:bodyPr/>
                    <a:lstStyle/>
                    <a:p>
                      <a:pPr algn="ctr" fontAlgn="b"/>
                      <a:r>
                        <a:rPr lang="en-US" sz="1200" b="0" i="0" u="none" strike="noStrike">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17%</a:t>
                      </a:r>
                    </a:p>
                  </a:txBody>
                  <a:tcPr marL="9525" marR="9525" marT="9525" marB="0" anchor="b"/>
                </a:tc>
              </a:tr>
              <a:tr h="195136">
                <a:tc>
                  <a:txBody>
                    <a:bodyPr/>
                    <a:lstStyle/>
                    <a:p>
                      <a:pPr algn="ctr" fontAlgn="b"/>
                      <a:r>
                        <a:rPr lang="en-US" sz="1050" b="0" i="0" u="none" strike="noStrike" dirty="0">
                          <a:solidFill>
                            <a:srgbClr val="000000"/>
                          </a:solidFill>
                          <a:latin typeface="Arial"/>
                        </a:rPr>
                        <a:t>Cherry, black</a:t>
                      </a:r>
                    </a:p>
                  </a:txBody>
                  <a:tcPr marL="9525" marR="9525" marT="9525" marB="0" anchor="b"/>
                </a:tc>
                <a:tc>
                  <a:txBody>
                    <a:bodyPr/>
                    <a:lstStyle/>
                    <a:p>
                      <a:pPr algn="ctr" fontAlgn="b"/>
                      <a:r>
                        <a:rPr lang="en-US" sz="1200" b="0" i="0" u="none" strike="noStrike" dirty="0">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35</a:t>
                      </a:r>
                    </a:p>
                  </a:txBody>
                  <a:tcPr marL="9525" marR="9525" marT="9525" marB="0" anchor="b"/>
                </a:tc>
                <a:tc>
                  <a:txBody>
                    <a:bodyPr/>
                    <a:lstStyle/>
                    <a:p>
                      <a:pPr algn="ctr" fontAlgn="b"/>
                      <a:r>
                        <a:rPr lang="en-US" sz="1200" b="0" i="0" u="none" strike="noStrike">
                          <a:solidFill>
                            <a:srgbClr val="000000"/>
                          </a:solidFill>
                          <a:latin typeface="Arial"/>
                        </a:rPr>
                        <a:t>22%</a:t>
                      </a:r>
                    </a:p>
                  </a:txBody>
                  <a:tcPr marL="9525" marR="9525" marT="9525" marB="0" anchor="b"/>
                </a:tc>
              </a:tr>
              <a:tr h="195136">
                <a:tc>
                  <a:txBody>
                    <a:bodyPr/>
                    <a:lstStyle/>
                    <a:p>
                      <a:pPr algn="ctr" fontAlgn="b"/>
                      <a:r>
                        <a:rPr lang="en-US" sz="1050" b="0" i="0" u="none" strike="noStrike" dirty="0" smtClean="0">
                          <a:solidFill>
                            <a:srgbClr val="000000"/>
                          </a:solidFill>
                          <a:latin typeface="Arial"/>
                        </a:rPr>
                        <a:t>Honey locust</a:t>
                      </a:r>
                      <a:endParaRPr lang="en-US" sz="1050" b="0" i="0" u="none" strike="noStrike" dirty="0">
                        <a:solidFill>
                          <a:srgbClr val="000000"/>
                        </a:solidFill>
                        <a:latin typeface="Arial"/>
                      </a:endParaRPr>
                    </a:p>
                  </a:txBody>
                  <a:tcPr marL="9525" marR="9525" marT="9525" marB="0" anchor="b"/>
                </a:tc>
                <a:tc>
                  <a:txBody>
                    <a:bodyPr/>
                    <a:lstStyle/>
                    <a:p>
                      <a:pPr algn="ctr" fontAlgn="b"/>
                      <a:r>
                        <a:rPr lang="en-US" sz="1200" b="0" i="0" u="none" strike="noStrike" dirty="0">
                          <a:solidFill>
                            <a:srgbClr val="000000"/>
                          </a:solidFill>
                          <a:latin typeface="Arial"/>
                        </a:rPr>
                        <a:t>58</a:t>
                      </a:r>
                    </a:p>
                  </a:txBody>
                  <a:tcPr marL="9525" marR="9525" marT="9525" marB="0" anchor="b"/>
                </a:tc>
                <a:tc>
                  <a:txBody>
                    <a:bodyPr/>
                    <a:lstStyle/>
                    <a:p>
                      <a:pPr algn="ctr" fontAlgn="b"/>
                      <a:r>
                        <a:rPr lang="en-US" sz="1200" b="0" i="0" u="none" strike="noStrike">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22%</a:t>
                      </a:r>
                    </a:p>
                  </a:txBody>
                  <a:tcPr marL="9525" marR="9525" marT="9525" marB="0" anchor="b"/>
                </a:tc>
              </a:tr>
              <a:tr h="195136">
                <a:tc>
                  <a:txBody>
                    <a:bodyPr/>
                    <a:lstStyle/>
                    <a:p>
                      <a:pPr algn="ctr" fontAlgn="b"/>
                      <a:r>
                        <a:rPr lang="en-US" sz="1050" b="0" i="0" u="none" strike="noStrike" dirty="0">
                          <a:solidFill>
                            <a:srgbClr val="000000"/>
                          </a:solidFill>
                          <a:latin typeface="Arial"/>
                        </a:rPr>
                        <a:t>Pine, Southern Yellow</a:t>
                      </a:r>
                    </a:p>
                  </a:txBody>
                  <a:tcPr marL="9525" marR="9525" marT="9525" marB="0" anchor="b"/>
                </a:tc>
                <a:tc>
                  <a:txBody>
                    <a:bodyPr/>
                    <a:lstStyle/>
                    <a:p>
                      <a:pPr algn="ctr" fontAlgn="b"/>
                      <a:r>
                        <a:rPr lang="en-US" sz="1200" b="0" i="0" u="none" strike="noStrike" dirty="0">
                          <a:solidFill>
                            <a:srgbClr val="000000"/>
                          </a:solidFill>
                          <a:latin typeface="Arial"/>
                        </a:rPr>
                        <a:t>53</a:t>
                      </a:r>
                    </a:p>
                  </a:txBody>
                  <a:tcPr marL="9525" marR="9525" marT="9525" marB="0" anchor="b"/>
                </a:tc>
                <a:tc>
                  <a:txBody>
                    <a:bodyPr/>
                    <a:lstStyle/>
                    <a:p>
                      <a:pPr algn="ctr" fontAlgn="b"/>
                      <a:r>
                        <a:rPr lang="en-US" sz="1200" b="0" i="0" u="none" strike="noStrike">
                          <a:solidFill>
                            <a:srgbClr val="000000"/>
                          </a:solidFill>
                          <a:latin typeface="Arial"/>
                        </a:rPr>
                        <a:t>41</a:t>
                      </a:r>
                    </a:p>
                  </a:txBody>
                  <a:tcPr marL="9525" marR="9525" marT="9525" marB="0" anchor="b"/>
                </a:tc>
                <a:tc>
                  <a:txBody>
                    <a:bodyPr/>
                    <a:lstStyle/>
                    <a:p>
                      <a:pPr algn="ctr" fontAlgn="b"/>
                      <a:r>
                        <a:rPr lang="en-US" sz="1200" b="0" i="0" u="none" strike="noStrike">
                          <a:solidFill>
                            <a:srgbClr val="000000"/>
                          </a:solidFill>
                          <a:latin typeface="Arial"/>
                        </a:rPr>
                        <a:t>23%</a:t>
                      </a:r>
                    </a:p>
                  </a:txBody>
                  <a:tcPr marL="9525" marR="9525" marT="9525" marB="0" anchor="b"/>
                </a:tc>
              </a:tr>
              <a:tr h="195136">
                <a:tc>
                  <a:txBody>
                    <a:bodyPr/>
                    <a:lstStyle/>
                    <a:p>
                      <a:pPr algn="ctr" fontAlgn="b"/>
                      <a:r>
                        <a:rPr lang="en-US" sz="1050" b="0" i="0" u="none" strike="noStrike" dirty="0">
                          <a:solidFill>
                            <a:srgbClr val="000000"/>
                          </a:solidFill>
                          <a:latin typeface="Arial"/>
                        </a:rPr>
                        <a:t>Ash, Green</a:t>
                      </a:r>
                    </a:p>
                  </a:txBody>
                  <a:tcPr marL="9525" marR="9525" marT="9525" marB="0" anchor="b"/>
                </a:tc>
                <a:tc>
                  <a:txBody>
                    <a:bodyPr/>
                    <a:lstStyle/>
                    <a:p>
                      <a:pPr algn="ctr" fontAlgn="b"/>
                      <a:r>
                        <a:rPr lang="en-US" sz="1200" b="0" i="0" u="none" strike="noStrike" dirty="0">
                          <a:solidFill>
                            <a:srgbClr val="000000"/>
                          </a:solidFill>
                          <a:latin typeface="Arial"/>
                        </a:rPr>
                        <a:t>53</a:t>
                      </a:r>
                    </a:p>
                  </a:txBody>
                  <a:tcPr marL="9525" marR="9525" marT="9525" marB="0" anchor="b"/>
                </a:tc>
                <a:tc>
                  <a:txBody>
                    <a:bodyPr/>
                    <a:lstStyle/>
                    <a:p>
                      <a:pPr algn="ctr" fontAlgn="b"/>
                      <a:r>
                        <a:rPr lang="en-US" sz="1200" b="0" i="0" u="none" strike="noStrike">
                          <a:solidFill>
                            <a:srgbClr val="000000"/>
                          </a:solidFill>
                          <a:latin typeface="Arial"/>
                        </a:rPr>
                        <a:t>40</a:t>
                      </a:r>
                    </a:p>
                  </a:txBody>
                  <a:tcPr marL="9525" marR="9525" marT="9525" marB="0" anchor="b"/>
                </a:tc>
                <a:tc>
                  <a:txBody>
                    <a:bodyPr/>
                    <a:lstStyle/>
                    <a:p>
                      <a:pPr algn="ctr" fontAlgn="b"/>
                      <a:r>
                        <a:rPr lang="en-US" sz="1200" b="0" i="0" u="none" strike="noStrike">
                          <a:solidFill>
                            <a:srgbClr val="000000"/>
                          </a:solidFill>
                          <a:latin typeface="Arial"/>
                        </a:rPr>
                        <a:t>25%</a:t>
                      </a:r>
                    </a:p>
                  </a:txBody>
                  <a:tcPr marL="9525" marR="9525" marT="9525" marB="0" anchor="b"/>
                </a:tc>
              </a:tr>
              <a:tr h="195136">
                <a:tc>
                  <a:txBody>
                    <a:bodyPr/>
                    <a:lstStyle/>
                    <a:p>
                      <a:pPr algn="ctr" fontAlgn="b"/>
                      <a:r>
                        <a:rPr lang="en-US" sz="1050" b="0" i="0" u="none" strike="noStrike" dirty="0">
                          <a:solidFill>
                            <a:srgbClr val="000000"/>
                          </a:solidFill>
                          <a:latin typeface="Arial"/>
                        </a:rPr>
                        <a:t>Oak, white</a:t>
                      </a:r>
                    </a:p>
                  </a:txBody>
                  <a:tcPr marL="9525" marR="9525" marT="9525" marB="0" anchor="b"/>
                </a:tc>
                <a:tc>
                  <a:txBody>
                    <a:bodyPr/>
                    <a:lstStyle/>
                    <a:p>
                      <a:pPr algn="ctr" fontAlgn="b"/>
                      <a:r>
                        <a:rPr lang="en-US" sz="1200" b="0" i="0" u="none" strike="noStrike" dirty="0">
                          <a:solidFill>
                            <a:srgbClr val="000000"/>
                          </a:solidFill>
                          <a:latin typeface="Arial"/>
                        </a:rPr>
                        <a:t>63</a:t>
                      </a:r>
                    </a:p>
                  </a:txBody>
                  <a:tcPr marL="9525" marR="9525" marT="9525" marB="0" anchor="b"/>
                </a:tc>
                <a:tc>
                  <a:txBody>
                    <a:bodyPr/>
                    <a:lstStyle/>
                    <a:p>
                      <a:pPr algn="ctr" fontAlgn="b"/>
                      <a:r>
                        <a:rPr lang="en-US" sz="1200" b="0" i="0" u="none" strike="noStrike">
                          <a:solidFill>
                            <a:srgbClr val="000000"/>
                          </a:solidFill>
                          <a:latin typeface="Arial"/>
                        </a:rPr>
                        <a:t>47</a:t>
                      </a:r>
                    </a:p>
                  </a:txBody>
                  <a:tcPr marL="9525" marR="9525" marT="9525" marB="0" anchor="b"/>
                </a:tc>
                <a:tc>
                  <a:txBody>
                    <a:bodyPr/>
                    <a:lstStyle/>
                    <a:p>
                      <a:pPr algn="ctr" fontAlgn="b"/>
                      <a:r>
                        <a:rPr lang="en-US" sz="1200" b="0" i="0" u="none" strike="noStrike">
                          <a:solidFill>
                            <a:srgbClr val="000000"/>
                          </a:solidFill>
                          <a:latin typeface="Arial"/>
                        </a:rPr>
                        <a:t>25%</a:t>
                      </a:r>
                    </a:p>
                  </a:txBody>
                  <a:tcPr marL="9525" marR="9525" marT="9525" marB="0" anchor="b"/>
                </a:tc>
              </a:tr>
              <a:tr h="195136">
                <a:tc>
                  <a:txBody>
                    <a:bodyPr/>
                    <a:lstStyle/>
                    <a:p>
                      <a:pPr algn="ctr" fontAlgn="b"/>
                      <a:r>
                        <a:rPr lang="en-US" sz="1050" b="0" i="0" u="none" strike="noStrike" dirty="0">
                          <a:solidFill>
                            <a:srgbClr val="000000"/>
                          </a:solidFill>
                          <a:latin typeface="Arial"/>
                        </a:rPr>
                        <a:t>Mulberry</a:t>
                      </a:r>
                    </a:p>
                  </a:txBody>
                  <a:tcPr marL="9525" marR="9525" marT="9525" marB="0" anchor="b"/>
                </a:tc>
                <a:tc>
                  <a:txBody>
                    <a:bodyPr/>
                    <a:lstStyle/>
                    <a:p>
                      <a:pPr algn="ctr" fontAlgn="b"/>
                      <a:r>
                        <a:rPr lang="en-US" sz="1200" b="0" i="0" u="none" strike="noStrike" dirty="0">
                          <a:solidFill>
                            <a:srgbClr val="000000"/>
                          </a:solidFill>
                          <a:latin typeface="Arial"/>
                        </a:rPr>
                        <a:t>59</a:t>
                      </a:r>
                    </a:p>
                  </a:txBody>
                  <a:tcPr marL="9525" marR="9525" marT="9525" marB="0" anchor="b"/>
                </a:tc>
                <a:tc>
                  <a:txBody>
                    <a:bodyPr/>
                    <a:lstStyle/>
                    <a:p>
                      <a:pPr algn="ctr" fontAlgn="b"/>
                      <a:r>
                        <a:rPr lang="en-US" sz="1200" b="0" i="0" u="none" strike="noStrike" dirty="0">
                          <a:solidFill>
                            <a:srgbClr val="000000"/>
                          </a:solidFill>
                          <a:latin typeface="Arial"/>
                        </a:rPr>
                        <a:t>44</a:t>
                      </a:r>
                    </a:p>
                  </a:txBody>
                  <a:tcPr marL="9525" marR="9525" marT="9525" marB="0" anchor="b"/>
                </a:tc>
                <a:tc>
                  <a:txBody>
                    <a:bodyPr/>
                    <a:lstStyle/>
                    <a:p>
                      <a:pPr algn="ctr" fontAlgn="b"/>
                      <a:r>
                        <a:rPr lang="en-US" sz="1200" b="0" i="0" u="none" strike="noStrike">
                          <a:solidFill>
                            <a:srgbClr val="000000"/>
                          </a:solidFill>
                          <a:latin typeface="Arial"/>
                        </a:rPr>
                        <a:t>25%</a:t>
                      </a:r>
                    </a:p>
                  </a:txBody>
                  <a:tcPr marL="9525" marR="9525" marT="9525" marB="0" anchor="b"/>
                </a:tc>
              </a:tr>
              <a:tr h="195136">
                <a:tc>
                  <a:txBody>
                    <a:bodyPr/>
                    <a:lstStyle/>
                    <a:p>
                      <a:pPr algn="ctr" fontAlgn="b"/>
                      <a:r>
                        <a:rPr lang="en-US" sz="1050" b="0" i="0" u="none" strike="noStrike" dirty="0">
                          <a:solidFill>
                            <a:srgbClr val="000000"/>
                          </a:solidFill>
                          <a:latin typeface="Arial"/>
                        </a:rPr>
                        <a:t>Maple, silver</a:t>
                      </a:r>
                    </a:p>
                  </a:txBody>
                  <a:tcPr marL="9525" marR="9525" marT="9525" marB="0" anchor="b"/>
                </a:tc>
                <a:tc>
                  <a:txBody>
                    <a:bodyPr/>
                    <a:lstStyle/>
                    <a:p>
                      <a:pPr algn="ctr" fontAlgn="b"/>
                      <a:r>
                        <a:rPr lang="en-US" sz="1200" b="0" i="0" u="none" strike="noStrike" dirty="0">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33</a:t>
                      </a:r>
                    </a:p>
                  </a:txBody>
                  <a:tcPr marL="9525" marR="9525" marT="9525" marB="0" anchor="b"/>
                </a:tc>
                <a:tc>
                  <a:txBody>
                    <a:bodyPr/>
                    <a:lstStyle/>
                    <a:p>
                      <a:pPr algn="ctr" fontAlgn="b"/>
                      <a:r>
                        <a:rPr lang="en-US" sz="1200" b="0" i="0" u="none" strike="noStrike">
                          <a:solidFill>
                            <a:srgbClr val="000000"/>
                          </a:solidFill>
                          <a:latin typeface="Arial"/>
                        </a:rPr>
                        <a:t>27%</a:t>
                      </a:r>
                    </a:p>
                  </a:txBody>
                  <a:tcPr marL="9525" marR="9525" marT="9525" marB="0" anchor="b"/>
                </a:tc>
              </a:tr>
              <a:tr h="195136">
                <a:tc>
                  <a:txBody>
                    <a:bodyPr/>
                    <a:lstStyle/>
                    <a:p>
                      <a:pPr algn="ctr" fontAlgn="b"/>
                      <a:r>
                        <a:rPr lang="en-US" sz="1050" b="0" i="0" u="none" strike="noStrike" dirty="0">
                          <a:solidFill>
                            <a:srgbClr val="000000"/>
                          </a:solidFill>
                          <a:latin typeface="Arial"/>
                        </a:rPr>
                        <a:t>Hickory</a:t>
                      </a:r>
                    </a:p>
                  </a:txBody>
                  <a:tcPr marL="9525" marR="9525" marT="9525" marB="0" anchor="b"/>
                </a:tc>
                <a:tc>
                  <a:txBody>
                    <a:bodyPr/>
                    <a:lstStyle/>
                    <a:p>
                      <a:pPr algn="ctr" fontAlgn="b"/>
                      <a:r>
                        <a:rPr lang="en-US" sz="1200" b="0" i="0" u="none" strike="noStrike">
                          <a:solidFill>
                            <a:srgbClr val="000000"/>
                          </a:solidFill>
                          <a:latin typeface="Arial"/>
                        </a:rPr>
                        <a:t>62</a:t>
                      </a:r>
                    </a:p>
                  </a:txBody>
                  <a:tcPr marL="9525" marR="9525" marT="9525" marB="0" anchor="b"/>
                </a:tc>
                <a:tc>
                  <a:txBody>
                    <a:bodyPr/>
                    <a:lstStyle/>
                    <a:p>
                      <a:pPr algn="ctr" fontAlgn="b"/>
                      <a:r>
                        <a:rPr lang="en-US" sz="1200" b="0" i="0" u="none" strike="noStrike" dirty="0">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27%</a:t>
                      </a:r>
                    </a:p>
                  </a:txBody>
                  <a:tcPr marL="9525" marR="9525" marT="9525" marB="0" anchor="b"/>
                </a:tc>
              </a:tr>
              <a:tr h="195136">
                <a:tc>
                  <a:txBody>
                    <a:bodyPr/>
                    <a:lstStyle/>
                    <a:p>
                      <a:pPr algn="ctr" fontAlgn="b"/>
                      <a:r>
                        <a:rPr lang="en-US" sz="1050" b="0" i="0" u="none" strike="noStrike" dirty="0">
                          <a:solidFill>
                            <a:srgbClr val="000000"/>
                          </a:solidFill>
                          <a:latin typeface="Arial"/>
                        </a:rPr>
                        <a:t>Pecan</a:t>
                      </a:r>
                    </a:p>
                  </a:txBody>
                  <a:tcPr marL="9525" marR="9525" marT="9525" marB="0" anchor="b"/>
                </a:tc>
                <a:tc>
                  <a:txBody>
                    <a:bodyPr/>
                    <a:lstStyle/>
                    <a:p>
                      <a:pPr algn="ctr" fontAlgn="b"/>
                      <a:r>
                        <a:rPr lang="en-US" sz="1200" b="0" i="0" u="none" strike="noStrike">
                          <a:solidFill>
                            <a:srgbClr val="000000"/>
                          </a:solidFill>
                          <a:latin typeface="Arial"/>
                        </a:rPr>
                        <a:t>62</a:t>
                      </a:r>
                    </a:p>
                  </a:txBody>
                  <a:tcPr marL="9525" marR="9525" marT="9525" marB="0" anchor="b"/>
                </a:tc>
                <a:tc>
                  <a:txBody>
                    <a:bodyPr/>
                    <a:lstStyle/>
                    <a:p>
                      <a:pPr algn="ctr" fontAlgn="b"/>
                      <a:r>
                        <a:rPr lang="en-US" sz="1200" b="0" i="0" u="none" strike="noStrike" dirty="0">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27%</a:t>
                      </a:r>
                    </a:p>
                  </a:txBody>
                  <a:tcPr marL="9525" marR="9525" marT="9525" marB="0" anchor="b"/>
                </a:tc>
              </a:tr>
              <a:tr h="195136">
                <a:tc>
                  <a:txBody>
                    <a:bodyPr/>
                    <a:lstStyle/>
                    <a:p>
                      <a:pPr algn="ctr" fontAlgn="b"/>
                      <a:r>
                        <a:rPr lang="en-US" sz="1050" b="0" i="0" u="none" strike="noStrike" dirty="0">
                          <a:solidFill>
                            <a:srgbClr val="000000"/>
                          </a:solidFill>
                          <a:latin typeface="Arial"/>
                        </a:rPr>
                        <a:t>Hackberry</a:t>
                      </a:r>
                    </a:p>
                  </a:txBody>
                  <a:tcPr marL="9525" marR="9525" marT="9525" marB="0" anchor="b"/>
                </a:tc>
                <a:tc>
                  <a:txBody>
                    <a:bodyPr/>
                    <a:lstStyle/>
                    <a:p>
                      <a:pPr algn="ctr" fontAlgn="b"/>
                      <a:r>
                        <a:rPr lang="en-US" sz="1200" b="0" i="0" u="none" strike="noStrike">
                          <a:solidFill>
                            <a:srgbClr val="000000"/>
                          </a:solidFill>
                          <a:latin typeface="Arial"/>
                        </a:rPr>
                        <a:t>51</a:t>
                      </a:r>
                    </a:p>
                  </a:txBody>
                  <a:tcPr marL="9525" marR="9525" marT="9525" marB="0" anchor="b"/>
                </a:tc>
                <a:tc>
                  <a:txBody>
                    <a:bodyPr/>
                    <a:lstStyle/>
                    <a:p>
                      <a:pPr algn="ctr" fontAlgn="b"/>
                      <a:r>
                        <a:rPr lang="en-US" sz="1200" b="0" i="0" u="none" strike="noStrike" dirty="0">
                          <a:solidFill>
                            <a:srgbClr val="000000"/>
                          </a:solidFill>
                          <a:latin typeface="Arial"/>
                        </a:rPr>
                        <a:t>37</a:t>
                      </a:r>
                    </a:p>
                  </a:txBody>
                  <a:tcPr marL="9525" marR="9525" marT="9525" marB="0" anchor="b"/>
                </a:tc>
                <a:tc>
                  <a:txBody>
                    <a:bodyPr/>
                    <a:lstStyle/>
                    <a:p>
                      <a:pPr algn="ctr" fontAlgn="b"/>
                      <a:r>
                        <a:rPr lang="en-US" sz="1200" b="0" i="0" u="none" strike="noStrike" dirty="0">
                          <a:solidFill>
                            <a:srgbClr val="000000"/>
                          </a:solidFill>
                          <a:latin typeface="Arial"/>
                        </a:rPr>
                        <a:t>27%</a:t>
                      </a:r>
                    </a:p>
                  </a:txBody>
                  <a:tcPr marL="9525" marR="9525" marT="9525" marB="0" anchor="b"/>
                </a:tc>
              </a:tr>
              <a:tr h="195136">
                <a:tc>
                  <a:txBody>
                    <a:bodyPr/>
                    <a:lstStyle/>
                    <a:p>
                      <a:pPr algn="ctr" fontAlgn="b"/>
                      <a:r>
                        <a:rPr lang="en-US" sz="1050" b="0" i="0" u="none" strike="noStrike" dirty="0">
                          <a:solidFill>
                            <a:srgbClr val="000000"/>
                          </a:solidFill>
                          <a:latin typeface="Arial"/>
                        </a:rPr>
                        <a:t>Maple, Sugar</a:t>
                      </a:r>
                    </a:p>
                  </a:txBody>
                  <a:tcPr marL="9525" marR="9525" marT="9525" marB="0" anchor="b"/>
                </a:tc>
                <a:tc>
                  <a:txBody>
                    <a:bodyPr/>
                    <a:lstStyle/>
                    <a:p>
                      <a:pPr algn="ctr" fontAlgn="b"/>
                      <a:r>
                        <a:rPr lang="en-US" sz="1200" b="0" i="0" u="none" strike="noStrike">
                          <a:solidFill>
                            <a:srgbClr val="000000"/>
                          </a:solidFill>
                          <a:latin typeface="Arial"/>
                        </a:rPr>
                        <a:t>59</a:t>
                      </a:r>
                    </a:p>
                  </a:txBody>
                  <a:tcPr marL="9525" marR="9525" marT="9525" marB="0" anchor="b"/>
                </a:tc>
                <a:tc>
                  <a:txBody>
                    <a:bodyPr/>
                    <a:lstStyle/>
                    <a:p>
                      <a:pPr algn="ctr" fontAlgn="b"/>
                      <a:r>
                        <a:rPr lang="en-US" sz="1200" b="0" i="0" u="none" strike="noStrike">
                          <a:solidFill>
                            <a:srgbClr val="000000"/>
                          </a:solidFill>
                          <a:latin typeface="Arial"/>
                        </a:rPr>
                        <a:t>42</a:t>
                      </a:r>
                    </a:p>
                  </a:txBody>
                  <a:tcPr marL="9525" marR="9525" marT="9525" marB="0" anchor="b"/>
                </a:tc>
                <a:tc>
                  <a:txBody>
                    <a:bodyPr/>
                    <a:lstStyle/>
                    <a:p>
                      <a:pPr algn="ctr" fontAlgn="b"/>
                      <a:r>
                        <a:rPr lang="en-US" sz="1200" b="0" i="0" u="none" strike="noStrike" dirty="0">
                          <a:solidFill>
                            <a:srgbClr val="000000"/>
                          </a:solidFill>
                          <a:latin typeface="Arial"/>
                        </a:rPr>
                        <a:t>29%</a:t>
                      </a:r>
                    </a:p>
                  </a:txBody>
                  <a:tcPr marL="9525" marR="9525" marT="9525" marB="0" anchor="b"/>
                </a:tc>
              </a:tr>
              <a:tr h="195136">
                <a:tc>
                  <a:txBody>
                    <a:bodyPr/>
                    <a:lstStyle/>
                    <a:p>
                      <a:pPr algn="ctr" fontAlgn="b"/>
                      <a:r>
                        <a:rPr lang="en-US" sz="1050" b="0" i="0" u="none" strike="noStrike">
                          <a:solidFill>
                            <a:srgbClr val="000000"/>
                          </a:solidFill>
                          <a:latin typeface="Arial"/>
                        </a:rPr>
                        <a:t>Post oak</a:t>
                      </a:r>
                    </a:p>
                  </a:txBody>
                  <a:tcPr marL="9525" marR="9525" marT="9525" marB="0" anchor="b"/>
                </a:tc>
                <a:tc>
                  <a:txBody>
                    <a:bodyPr/>
                    <a:lstStyle/>
                    <a:p>
                      <a:pPr algn="ctr" fontAlgn="b"/>
                      <a:r>
                        <a:rPr lang="en-US" sz="1200" b="0" i="0" u="none" strike="noStrike">
                          <a:solidFill>
                            <a:srgbClr val="000000"/>
                          </a:solidFill>
                          <a:latin typeface="Arial"/>
                        </a:rPr>
                        <a:t>64</a:t>
                      </a:r>
                    </a:p>
                  </a:txBody>
                  <a:tcPr marL="9525" marR="9525" marT="9525" marB="0" anchor="b"/>
                </a:tc>
                <a:tc>
                  <a:txBody>
                    <a:bodyPr/>
                    <a:lstStyle/>
                    <a:p>
                      <a:pPr algn="ctr" fontAlgn="b"/>
                      <a:r>
                        <a:rPr lang="en-US" sz="1200" b="0" i="0" u="none" strike="noStrike">
                          <a:solidFill>
                            <a:srgbClr val="000000"/>
                          </a:solidFill>
                          <a:latin typeface="Arial"/>
                        </a:rPr>
                        <a:t>45</a:t>
                      </a:r>
                    </a:p>
                  </a:txBody>
                  <a:tcPr marL="9525" marR="9525" marT="9525" marB="0" anchor="b"/>
                </a:tc>
                <a:tc>
                  <a:txBody>
                    <a:bodyPr/>
                    <a:lstStyle/>
                    <a:p>
                      <a:pPr algn="ctr" fontAlgn="b"/>
                      <a:r>
                        <a:rPr lang="en-US" sz="1200" b="0" i="0" u="none" strike="noStrike">
                          <a:solidFill>
                            <a:srgbClr val="000000"/>
                          </a:solidFill>
                          <a:latin typeface="Arial"/>
                        </a:rPr>
                        <a:t>30%</a:t>
                      </a:r>
                    </a:p>
                  </a:txBody>
                  <a:tcPr marL="9525" marR="9525" marT="9525" marB="0" anchor="b"/>
                </a:tc>
              </a:tr>
              <a:tr h="195136">
                <a:tc>
                  <a:txBody>
                    <a:bodyPr/>
                    <a:lstStyle/>
                    <a:p>
                      <a:pPr algn="ctr" fontAlgn="b"/>
                      <a:r>
                        <a:rPr lang="en-US" sz="1050" b="0" i="0" u="none" strike="noStrike">
                          <a:solidFill>
                            <a:srgbClr val="000000"/>
                          </a:solidFill>
                          <a:latin typeface="Arial"/>
                        </a:rPr>
                        <a:t>Oak, Red</a:t>
                      </a:r>
                    </a:p>
                  </a:txBody>
                  <a:tcPr marL="9525" marR="9525" marT="9525" marB="0" anchor="b"/>
                </a:tc>
                <a:tc>
                  <a:txBody>
                    <a:bodyPr/>
                    <a:lstStyle/>
                    <a:p>
                      <a:pPr algn="ctr" fontAlgn="b"/>
                      <a:r>
                        <a:rPr lang="en-US" sz="1200" b="0" i="0" u="none" strike="noStrike">
                          <a:solidFill>
                            <a:srgbClr val="000000"/>
                          </a:solidFill>
                          <a:latin typeface="Arial"/>
                        </a:rPr>
                        <a:t>61</a:t>
                      </a:r>
                    </a:p>
                  </a:txBody>
                  <a:tcPr marL="9525" marR="9525" marT="9525" marB="0" anchor="b"/>
                </a:tc>
                <a:tc>
                  <a:txBody>
                    <a:bodyPr/>
                    <a:lstStyle/>
                    <a:p>
                      <a:pPr algn="ctr" fontAlgn="b"/>
                      <a:r>
                        <a:rPr lang="en-US" sz="1200" b="0" i="0" u="none" strike="noStrike">
                          <a:solidFill>
                            <a:srgbClr val="000000"/>
                          </a:solidFill>
                          <a:latin typeface="Arial"/>
                        </a:rPr>
                        <a:t>42</a:t>
                      </a:r>
                    </a:p>
                  </a:txBody>
                  <a:tcPr marL="9525" marR="9525" marT="9525" marB="0" anchor="b"/>
                </a:tc>
                <a:tc>
                  <a:txBody>
                    <a:bodyPr/>
                    <a:lstStyle/>
                    <a:p>
                      <a:pPr algn="ctr" fontAlgn="b"/>
                      <a:r>
                        <a:rPr lang="en-US" sz="1200" b="0" i="0" u="none" strike="noStrike">
                          <a:solidFill>
                            <a:srgbClr val="000000"/>
                          </a:solidFill>
                          <a:latin typeface="Arial"/>
                        </a:rPr>
                        <a:t>31%</a:t>
                      </a:r>
                    </a:p>
                  </a:txBody>
                  <a:tcPr marL="9525" marR="9525" marT="9525" marB="0" anchor="b"/>
                </a:tc>
              </a:tr>
              <a:tr h="195136">
                <a:tc>
                  <a:txBody>
                    <a:bodyPr/>
                    <a:lstStyle/>
                    <a:p>
                      <a:pPr algn="ctr" fontAlgn="b"/>
                      <a:r>
                        <a:rPr lang="en-US" sz="1050" b="0" i="0" u="none" strike="noStrike">
                          <a:solidFill>
                            <a:srgbClr val="000000"/>
                          </a:solidFill>
                          <a:latin typeface="Arial"/>
                        </a:rPr>
                        <a:t>Walnut, black</a:t>
                      </a:r>
                    </a:p>
                  </a:txBody>
                  <a:tcPr marL="9525" marR="9525" marT="9525" marB="0" anchor="b"/>
                </a:tc>
                <a:tc>
                  <a:txBody>
                    <a:bodyPr/>
                    <a:lstStyle/>
                    <a:p>
                      <a:pPr algn="ctr" fontAlgn="b"/>
                      <a:r>
                        <a:rPr lang="en-US" sz="1200" b="0" i="0" u="none" strike="noStrike">
                          <a:solidFill>
                            <a:srgbClr val="000000"/>
                          </a:solidFill>
                          <a:latin typeface="Arial"/>
                        </a:rPr>
                        <a:t>58</a:t>
                      </a:r>
                    </a:p>
                  </a:txBody>
                  <a:tcPr marL="9525" marR="9525" marT="9525" marB="0" anchor="b"/>
                </a:tc>
                <a:tc>
                  <a:txBody>
                    <a:bodyPr/>
                    <a:lstStyle/>
                    <a:p>
                      <a:pPr algn="ctr" fontAlgn="b"/>
                      <a:r>
                        <a:rPr lang="en-US" sz="1200" b="0" i="0" u="none" strike="noStrike">
                          <a:solidFill>
                            <a:srgbClr val="000000"/>
                          </a:solidFill>
                          <a:latin typeface="Arial"/>
                        </a:rPr>
                        <a:t>38</a:t>
                      </a:r>
                    </a:p>
                  </a:txBody>
                  <a:tcPr marL="9525" marR="9525" marT="9525" marB="0" anchor="b"/>
                </a:tc>
                <a:tc>
                  <a:txBody>
                    <a:bodyPr/>
                    <a:lstStyle/>
                    <a:p>
                      <a:pPr algn="ctr" fontAlgn="b"/>
                      <a:r>
                        <a:rPr lang="en-US" sz="1200" b="0" i="0" u="none" strike="noStrike">
                          <a:solidFill>
                            <a:srgbClr val="000000"/>
                          </a:solidFill>
                          <a:latin typeface="Arial"/>
                        </a:rPr>
                        <a:t>34%</a:t>
                      </a:r>
                    </a:p>
                  </a:txBody>
                  <a:tcPr marL="9525" marR="9525" marT="9525" marB="0" anchor="b"/>
                </a:tc>
              </a:tr>
              <a:tr h="195136">
                <a:tc>
                  <a:txBody>
                    <a:bodyPr/>
                    <a:lstStyle/>
                    <a:p>
                      <a:pPr algn="ctr" fontAlgn="b"/>
                      <a:r>
                        <a:rPr lang="en-US" sz="1050" b="0" i="0" u="none" strike="noStrike">
                          <a:solidFill>
                            <a:srgbClr val="000000"/>
                          </a:solidFill>
                          <a:latin typeface="Arial"/>
                        </a:rPr>
                        <a:t>Elm, American</a:t>
                      </a:r>
                    </a:p>
                  </a:txBody>
                  <a:tcPr marL="9525" marR="9525" marT="9525" marB="0" anchor="b"/>
                </a:tc>
                <a:tc>
                  <a:txBody>
                    <a:bodyPr/>
                    <a:lstStyle/>
                    <a:p>
                      <a:pPr algn="ctr" fontAlgn="b"/>
                      <a:r>
                        <a:rPr lang="en-US" sz="1200" b="0" i="0" u="none" strike="noStrike">
                          <a:solidFill>
                            <a:srgbClr val="000000"/>
                          </a:solidFill>
                          <a:latin typeface="Arial"/>
                        </a:rPr>
                        <a:t>54</a:t>
                      </a:r>
                    </a:p>
                  </a:txBody>
                  <a:tcPr marL="9525" marR="9525" marT="9525" marB="0" anchor="b"/>
                </a:tc>
                <a:tc>
                  <a:txBody>
                    <a:bodyPr/>
                    <a:lstStyle/>
                    <a:p>
                      <a:pPr algn="ctr" fontAlgn="b"/>
                      <a:r>
                        <a:rPr lang="en-US" sz="1200" b="0" i="0" u="none" strike="noStrike">
                          <a:solidFill>
                            <a:srgbClr val="000000"/>
                          </a:solidFill>
                          <a:latin typeface="Arial"/>
                        </a:rPr>
                        <a:t>35</a:t>
                      </a:r>
                    </a:p>
                  </a:txBody>
                  <a:tcPr marL="9525" marR="9525" marT="9525" marB="0" anchor="b"/>
                </a:tc>
                <a:tc>
                  <a:txBody>
                    <a:bodyPr/>
                    <a:lstStyle/>
                    <a:p>
                      <a:pPr algn="ctr" fontAlgn="b"/>
                      <a:r>
                        <a:rPr lang="en-US" sz="1200" b="0" i="0" u="none" strike="noStrike">
                          <a:solidFill>
                            <a:srgbClr val="000000"/>
                          </a:solidFill>
                          <a:latin typeface="Arial"/>
                        </a:rPr>
                        <a:t>35%</a:t>
                      </a:r>
                    </a:p>
                  </a:txBody>
                  <a:tcPr marL="9525" marR="9525" marT="9525" marB="0" anchor="b"/>
                </a:tc>
              </a:tr>
              <a:tr h="195136">
                <a:tc>
                  <a:txBody>
                    <a:bodyPr/>
                    <a:lstStyle/>
                    <a:p>
                      <a:pPr algn="ctr" fontAlgn="b"/>
                      <a:r>
                        <a:rPr lang="en-US" sz="1050" b="0" i="0" u="none" strike="noStrike">
                          <a:solidFill>
                            <a:srgbClr val="000000"/>
                          </a:solidFill>
                          <a:latin typeface="Arial"/>
                        </a:rPr>
                        <a:t>Cypress, Southern</a:t>
                      </a:r>
                    </a:p>
                  </a:txBody>
                  <a:tcPr marL="9525" marR="9525" marT="9525" marB="0" anchor="b"/>
                </a:tc>
                <a:tc>
                  <a:txBody>
                    <a:bodyPr/>
                    <a:lstStyle/>
                    <a:p>
                      <a:pPr algn="ctr" fontAlgn="b"/>
                      <a:r>
                        <a:rPr lang="en-US" sz="1200" b="0" i="0" u="none" strike="noStrike">
                          <a:solidFill>
                            <a:srgbClr val="000000"/>
                          </a:solidFill>
                          <a:latin typeface="Arial"/>
                        </a:rPr>
                        <a:t>51</a:t>
                      </a:r>
                    </a:p>
                  </a:txBody>
                  <a:tcPr marL="9525" marR="9525" marT="9525" marB="0" anchor="b"/>
                </a:tc>
                <a:tc>
                  <a:txBody>
                    <a:bodyPr/>
                    <a:lstStyle/>
                    <a:p>
                      <a:pPr algn="ctr" fontAlgn="b"/>
                      <a:r>
                        <a:rPr lang="en-US" sz="1200" b="0" i="0" u="none" strike="noStrike">
                          <a:solidFill>
                            <a:srgbClr val="000000"/>
                          </a:solidFill>
                          <a:latin typeface="Arial"/>
                        </a:rPr>
                        <a:t>32</a:t>
                      </a:r>
                    </a:p>
                  </a:txBody>
                  <a:tcPr marL="9525" marR="9525" marT="9525" marB="0" anchor="b"/>
                </a:tc>
                <a:tc>
                  <a:txBody>
                    <a:bodyPr/>
                    <a:lstStyle/>
                    <a:p>
                      <a:pPr algn="ctr" fontAlgn="b"/>
                      <a:r>
                        <a:rPr lang="en-US" sz="1200" b="0" i="0" u="none" strike="noStrike">
                          <a:solidFill>
                            <a:srgbClr val="000000"/>
                          </a:solidFill>
                          <a:latin typeface="Arial"/>
                        </a:rPr>
                        <a:t>37%</a:t>
                      </a:r>
                    </a:p>
                  </a:txBody>
                  <a:tcPr marL="9525" marR="9525" marT="9525" marB="0" anchor="b"/>
                </a:tc>
              </a:tr>
              <a:tr h="195136">
                <a:tc>
                  <a:txBody>
                    <a:bodyPr/>
                    <a:lstStyle/>
                    <a:p>
                      <a:pPr algn="ctr" fontAlgn="b"/>
                      <a:r>
                        <a:rPr lang="en-US" sz="1050" b="0" i="0" u="none" strike="noStrike">
                          <a:solidFill>
                            <a:srgbClr val="000000"/>
                          </a:solidFill>
                          <a:latin typeface="Arial"/>
                        </a:rPr>
                        <a:t>Redwood, American</a:t>
                      </a:r>
                    </a:p>
                  </a:txBody>
                  <a:tcPr marL="9525" marR="9525" marT="9525" marB="0" anchor="b"/>
                </a:tc>
                <a:tc>
                  <a:txBody>
                    <a:bodyPr/>
                    <a:lstStyle/>
                    <a:p>
                      <a:pPr algn="ctr" fontAlgn="b"/>
                      <a:r>
                        <a:rPr lang="en-US" sz="1200" b="0" i="0" u="none" strike="noStrike">
                          <a:solidFill>
                            <a:srgbClr val="000000"/>
                          </a:solidFill>
                          <a:latin typeface="Arial"/>
                        </a:rPr>
                        <a:t>50</a:t>
                      </a:r>
                    </a:p>
                  </a:txBody>
                  <a:tcPr marL="9525" marR="9525" marT="9525" marB="0" anchor="b"/>
                </a:tc>
                <a:tc>
                  <a:txBody>
                    <a:bodyPr/>
                    <a:lstStyle/>
                    <a:p>
                      <a:pPr algn="ctr" fontAlgn="b"/>
                      <a:r>
                        <a:rPr lang="en-US" sz="1200" b="0" i="0" u="none" strike="noStrike">
                          <a:solidFill>
                            <a:srgbClr val="000000"/>
                          </a:solidFill>
                          <a:latin typeface="Arial"/>
                        </a:rPr>
                        <a:t>28</a:t>
                      </a:r>
                    </a:p>
                  </a:txBody>
                  <a:tcPr marL="9525" marR="9525" marT="9525" marB="0" anchor="b"/>
                </a:tc>
                <a:tc>
                  <a:txBody>
                    <a:bodyPr/>
                    <a:lstStyle/>
                    <a:p>
                      <a:pPr algn="ctr" fontAlgn="b"/>
                      <a:r>
                        <a:rPr lang="en-US" sz="1200" b="0" i="0" u="none" strike="noStrike">
                          <a:solidFill>
                            <a:srgbClr val="000000"/>
                          </a:solidFill>
                          <a:latin typeface="Arial"/>
                        </a:rPr>
                        <a:t>44%</a:t>
                      </a:r>
                    </a:p>
                  </a:txBody>
                  <a:tcPr marL="9525" marR="9525" marT="9525" marB="0" anchor="b"/>
                </a:tc>
              </a:tr>
              <a:tr h="195136">
                <a:tc>
                  <a:txBody>
                    <a:bodyPr/>
                    <a:lstStyle/>
                    <a:p>
                      <a:pPr algn="ctr" fontAlgn="b"/>
                      <a:r>
                        <a:rPr lang="en-US" sz="1050" b="0" i="0" u="none" strike="noStrike" dirty="0">
                          <a:solidFill>
                            <a:srgbClr val="000000"/>
                          </a:solidFill>
                          <a:latin typeface="Arial"/>
                        </a:rPr>
                        <a:t>Sycamore</a:t>
                      </a:r>
                    </a:p>
                  </a:txBody>
                  <a:tcPr marL="9525" marR="9525" marT="9525" marB="0" anchor="b"/>
                </a:tc>
                <a:tc>
                  <a:txBody>
                    <a:bodyPr/>
                    <a:lstStyle/>
                    <a:p>
                      <a:pPr algn="ctr" fontAlgn="b"/>
                      <a:r>
                        <a:rPr lang="en-US" sz="1200" b="0" i="0" u="none" strike="noStrike" dirty="0">
                          <a:solidFill>
                            <a:srgbClr val="000000"/>
                          </a:solidFill>
                          <a:latin typeface="Arial"/>
                        </a:rPr>
                        <a:t>63</a:t>
                      </a:r>
                    </a:p>
                  </a:txBody>
                  <a:tcPr marL="9525" marR="9525" marT="9525" marB="0" anchor="b"/>
                </a:tc>
                <a:tc>
                  <a:txBody>
                    <a:bodyPr/>
                    <a:lstStyle/>
                    <a:p>
                      <a:pPr algn="ctr" fontAlgn="b"/>
                      <a:r>
                        <a:rPr lang="en-US" sz="1200" b="0" i="0" u="none" strike="noStrike" dirty="0">
                          <a:solidFill>
                            <a:srgbClr val="000000"/>
                          </a:solidFill>
                          <a:latin typeface="Arial"/>
                        </a:rPr>
                        <a:t>34</a:t>
                      </a:r>
                    </a:p>
                  </a:txBody>
                  <a:tcPr marL="9525" marR="9525" marT="9525" marB="0" anchor="b"/>
                </a:tc>
                <a:tc>
                  <a:txBody>
                    <a:bodyPr/>
                    <a:lstStyle/>
                    <a:p>
                      <a:pPr algn="ctr" fontAlgn="b"/>
                      <a:r>
                        <a:rPr lang="en-US" sz="1200" b="0" i="0" u="none" strike="noStrike" dirty="0">
                          <a:solidFill>
                            <a:srgbClr val="000000"/>
                          </a:solidFill>
                          <a:latin typeface="Arial"/>
                        </a:rPr>
                        <a:t>46%</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5446</TotalTime>
  <Words>2863</Words>
  <Application>Microsoft Office PowerPoint</Application>
  <PresentationFormat>On-screen Show (4:3)</PresentationFormat>
  <Paragraphs>1437</Paragraphs>
  <Slides>79</Slides>
  <Notes>1</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Office Theme</vt:lpstr>
      <vt:lpstr>Harvesting and Working   Green Wood</vt:lpstr>
      <vt:lpstr>Four ways to obtain green wood for turning: </vt:lpstr>
      <vt:lpstr>Four ways to obtain green wood for turning: </vt:lpstr>
      <vt:lpstr>Four ways to obtain green wood for turning: </vt:lpstr>
      <vt:lpstr>Four ways to obtain green wood for turning:</vt:lpstr>
      <vt:lpstr> Things to consider about trees</vt:lpstr>
      <vt:lpstr>Doyle volume chart</vt:lpstr>
      <vt:lpstr>Weight Chart based on Doyle Chart </vt:lpstr>
      <vt:lpstr>Weight of Wood</vt:lpstr>
      <vt:lpstr>Transporting turning wood</vt:lpstr>
      <vt:lpstr>Transporting turning wood</vt:lpstr>
      <vt:lpstr>Transporting turning wood</vt:lpstr>
      <vt:lpstr>Felling a tree safely – the tools</vt:lpstr>
      <vt:lpstr>Felling a tree safely</vt:lpstr>
      <vt:lpstr>PowerPoint Presentation</vt:lpstr>
      <vt:lpstr>Cut out the front relief wedge</vt:lpstr>
      <vt:lpstr>Start cutting from the back of the tree.</vt:lpstr>
      <vt:lpstr>Apply wedges to back of the tree as soon as you have enough room. This keeps the tree from setting back on your saw.  This also begins the tilting of the tree in the direction you want it to go.</vt:lpstr>
      <vt:lpstr>  </vt:lpstr>
      <vt:lpstr> </vt:lpstr>
      <vt:lpstr> </vt:lpstr>
      <vt:lpstr> </vt:lpstr>
      <vt:lpstr>Where do you take your turning blanks from ???</vt:lpstr>
      <vt:lpstr>PowerPoint Presentation</vt:lpstr>
      <vt:lpstr> </vt:lpstr>
      <vt:lpstr>How BIG a piece of wood should you harvest for your turning blanks ???</vt:lpstr>
      <vt:lpstr> </vt:lpstr>
      <vt:lpstr>Processing the wood for storage and turning</vt:lpstr>
      <vt:lpstr>PowerPoint Presentation</vt:lpstr>
      <vt:lpstr> </vt:lpstr>
      <vt:lpstr>PowerPoint Presentation</vt:lpstr>
      <vt:lpstr>Processing the wood for storage and turning</vt:lpstr>
      <vt:lpstr>Processing wood for turning and storage</vt:lpstr>
      <vt:lpstr> </vt:lpstr>
      <vt:lpstr>Preparing wood blanks for turning</vt:lpstr>
      <vt:lpstr>Preparing wood blanks for turning</vt:lpstr>
      <vt:lpstr>Preparing wood blanks for a circle turning jig</vt:lpstr>
      <vt:lpstr>Preparing wood blanks for a circle turning jig</vt:lpstr>
      <vt:lpstr>Preparing wood blanks for turning</vt:lpstr>
      <vt:lpstr>Spalting green wood in a Fungi Farm to enhance its beauty</vt:lpstr>
      <vt:lpstr>Spalting green wood in a Fungi Farm to enhance its beauty</vt:lpstr>
      <vt:lpstr>Spalting is the beginning stages of fungi attack that will result in rotting of the wood given enough time.</vt:lpstr>
      <vt:lpstr>The spalting process needs three things, the decay spores, moisture, and heat. In fresh cut wood, the spores and water are already there. In Texas you have high heat.</vt:lpstr>
      <vt:lpstr>Spalting green wood in a Fungi Farm to enhance its beauty</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Shrinkage and Distortion of green wood</vt:lpstr>
      <vt:lpstr>Controlling Shrinkage and Distortion</vt:lpstr>
      <vt:lpstr>Controlling Shrinkage and Distortion</vt:lpstr>
      <vt:lpstr>Controlling Shrinkage and Distortion</vt:lpstr>
      <vt:lpstr>Controlling Shrinkage and Distortion</vt:lpstr>
      <vt:lpstr>Controlling Shrinkage and Distortion</vt:lpstr>
      <vt:lpstr>Controlling Shrinkage and Distortion</vt:lpstr>
      <vt:lpstr>Controlling Shrinkage and Distortion</vt:lpstr>
      <vt:lpstr>Controlling Shrinkage and Distortion</vt:lpstr>
      <vt:lpstr>Controlling Shrinkage and Distortion</vt:lpstr>
      <vt:lpstr>Dealing with holes, knots, cracks &amp; crooked grain woods</vt:lpstr>
      <vt:lpstr>Dealing with holes, knots, cracks &amp; crooked grain woods</vt:lpstr>
      <vt:lpstr>Dealing with holes, knots, cracks &amp; crooked grain woods</vt:lpstr>
      <vt:lpstr>Dealing with holes, knots, cracks &amp; crooked grain woods</vt:lpstr>
      <vt:lpstr>Dealing with holes, knots, cracks &amp; crooked grain woods</vt:lpstr>
      <vt:lpstr>Dealing with holes, knots, cracks &amp; crooked grain woods</vt:lpstr>
      <vt:lpstr>Dealing with holes, knots, cracks &amp; crooked grain woods</vt:lpstr>
      <vt:lpstr>Dealing with holes, knots, cracks &amp; crooked grain woods</vt:lpstr>
      <vt:lpstr>Dealing with crooked grain woods</vt:lpstr>
      <vt:lpstr>Dealing with crooked grain woods</vt:lpstr>
      <vt:lpstr>Dealing with crooked grain woods</vt:lpstr>
      <vt:lpstr>Dealing with crooked grain woods</vt:lpstr>
      <vt:lpstr>Dealing with holes, knots, cracks &amp; crooked grain woods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Customer</cp:lastModifiedBy>
  <cp:revision>289</cp:revision>
  <dcterms:created xsi:type="dcterms:W3CDTF">2015-09-20T12:46:01Z</dcterms:created>
  <dcterms:modified xsi:type="dcterms:W3CDTF">2016-12-16T18:12:51Z</dcterms:modified>
</cp:coreProperties>
</file>